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4"/>
  </p:sldMasterIdLst>
  <p:notesMasterIdLst>
    <p:notesMasterId r:id="rId16"/>
  </p:notesMasterIdLst>
  <p:sldIdLst>
    <p:sldId id="342" r:id="rId5"/>
    <p:sldId id="343" r:id="rId6"/>
    <p:sldId id="335" r:id="rId7"/>
    <p:sldId id="339" r:id="rId8"/>
    <p:sldId id="340" r:id="rId9"/>
    <p:sldId id="334" r:id="rId10"/>
    <p:sldId id="338" r:id="rId11"/>
    <p:sldId id="336" r:id="rId12"/>
    <p:sldId id="337" r:id="rId13"/>
    <p:sldId id="341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8869" autoAdjust="0"/>
  </p:normalViewPr>
  <p:slideViewPr>
    <p:cSldViewPr snapToGrid="0" showGuides="1">
      <p:cViewPr>
        <p:scale>
          <a:sx n="70" d="100"/>
          <a:sy n="70" d="100"/>
        </p:scale>
        <p:origin x="714" y="4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 Literacy rate (Aged 7 years and above), 2019</a:t>
            </a:r>
            <a:endParaRPr lang="x-none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601799291619229"/>
          <c:y val="7.6023391812865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24147956320368"/>
          <c:y val="0.17540164864127594"/>
          <c:w val="0.83451700921952621"/>
          <c:h val="0.56194663167104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'literacy rate'!$B$36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'literacy rate'!$A$37:$A$39</c:f>
              <c:strCache>
                <c:ptCount val="3"/>
                <c:pt idx="0">
                  <c:v>Rangamati</c:v>
                </c:pt>
                <c:pt idx="1">
                  <c:v>Khagrachhari</c:v>
                </c:pt>
                <c:pt idx="2">
                  <c:v>Bandarban</c:v>
                </c:pt>
              </c:strCache>
            </c:strRef>
          </c:cat>
          <c:val>
            <c:numRef>
              <c:f>'literacy rate'!$B$37:$B$39</c:f>
              <c:numCache>
                <c:formatCode>0.00</c:formatCode>
                <c:ptCount val="3"/>
                <c:pt idx="0">
                  <c:v>60.720622141146741</c:v>
                </c:pt>
                <c:pt idx="1">
                  <c:v>56.922813927684643</c:v>
                </c:pt>
                <c:pt idx="2">
                  <c:v>42.00884822081408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4-4C8E-AA2C-025802BF2144}"/>
            </c:ext>
          </c:extLst>
        </c:ser>
        <c:ser>
          <c:idx val="1"/>
          <c:order val="1"/>
          <c:tx>
            <c:strRef>
              <c:f>'literacy rate'!$C$36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'literacy rate'!$A$37:$A$39</c:f>
              <c:strCache>
                <c:ptCount val="3"/>
                <c:pt idx="0">
                  <c:v>Rangamati</c:v>
                </c:pt>
                <c:pt idx="1">
                  <c:v>Khagrachhari</c:v>
                </c:pt>
                <c:pt idx="2">
                  <c:v>Bandarban</c:v>
                </c:pt>
              </c:strCache>
            </c:strRef>
          </c:cat>
          <c:val>
            <c:numRef>
              <c:f>'literacy rate'!$C$37:$C$39</c:f>
              <c:numCache>
                <c:formatCode>0.00</c:formatCode>
                <c:ptCount val="3"/>
                <c:pt idx="0">
                  <c:v>50.257195872426422</c:v>
                </c:pt>
                <c:pt idx="1">
                  <c:v>50.375761005548291</c:v>
                </c:pt>
                <c:pt idx="2">
                  <c:v>38.311155390372889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A4-4C8E-AA2C-025802BF2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885648"/>
        <c:axId val="265884864"/>
      </c:barChart>
      <c:lineChart>
        <c:grouping val="standard"/>
        <c:varyColors val="0"/>
        <c:ser>
          <c:idx val="2"/>
          <c:order val="2"/>
          <c:tx>
            <c:strRef>
              <c:f>'literacy rate'!$D$36</c:f>
              <c:strCache>
                <c:ptCount val="1"/>
                <c:pt idx="0">
                  <c:v>National male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'literacy rate'!$A$37:$A$39</c:f>
              <c:strCache>
                <c:ptCount val="3"/>
                <c:pt idx="0">
                  <c:v>Rangamati</c:v>
                </c:pt>
                <c:pt idx="1">
                  <c:v>Khagrachhari</c:v>
                </c:pt>
                <c:pt idx="2">
                  <c:v>Bandarban</c:v>
                </c:pt>
              </c:strCache>
            </c:strRef>
          </c:cat>
          <c:val>
            <c:numRef>
              <c:f>'literacy rate'!$D$37:$D$39</c:f>
              <c:numCache>
                <c:formatCode>0.00</c:formatCode>
                <c:ptCount val="3"/>
                <c:pt idx="0">
                  <c:v>68.408978718086246</c:v>
                </c:pt>
                <c:pt idx="1">
                  <c:v>68.408978718086246</c:v>
                </c:pt>
                <c:pt idx="2">
                  <c:v>68.408978718086246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A4-4C8E-AA2C-025802BF2144}"/>
            </c:ext>
          </c:extLst>
        </c:ser>
        <c:ser>
          <c:idx val="3"/>
          <c:order val="3"/>
          <c:tx>
            <c:strRef>
              <c:f>'literacy rate'!$E$36</c:f>
              <c:strCache>
                <c:ptCount val="1"/>
                <c:pt idx="0">
                  <c:v>National  female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'literacy rate'!$A$37:$A$39</c:f>
              <c:strCache>
                <c:ptCount val="3"/>
                <c:pt idx="0">
                  <c:v>Rangamati</c:v>
                </c:pt>
                <c:pt idx="1">
                  <c:v>Khagrachhari</c:v>
                </c:pt>
                <c:pt idx="2">
                  <c:v>Bandarban</c:v>
                </c:pt>
              </c:strCache>
            </c:strRef>
          </c:cat>
          <c:val>
            <c:numRef>
              <c:f>'literacy rate'!$E$37:$E$39</c:f>
              <c:numCache>
                <c:formatCode>0.00</c:formatCode>
                <c:ptCount val="3"/>
                <c:pt idx="0">
                  <c:v>70.072037775620956</c:v>
                </c:pt>
                <c:pt idx="1">
                  <c:v>70.072037775620956</c:v>
                </c:pt>
                <c:pt idx="2">
                  <c:v>70.072037775620956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A4-4C8E-AA2C-025802BF2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885648"/>
        <c:axId val="265884864"/>
      </c:lineChart>
      <c:catAx>
        <c:axId val="26588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884864"/>
        <c:crosses val="autoZero"/>
        <c:auto val="1"/>
        <c:lblAlgn val="ctr"/>
        <c:lblOffset val="100"/>
        <c:noMultiLvlLbl val="0"/>
      </c:catAx>
      <c:valAx>
        <c:axId val="26588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3.2729201271672766E-3"/>
              <c:y val="0.3540193293837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885648"/>
        <c:crosses val="autoZero"/>
        <c:crossBetween val="between"/>
        <c:majorUnit val="20"/>
      </c:valAx>
      <c:spPr>
        <a:noFill/>
        <a:ln w="127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Current members of Lower</a:t>
            </a:r>
            <a:r>
              <a:rPr lang="en-US" sz="1200" b="1" baseline="0" dirty="0"/>
              <a:t> House (Lok Sabha) from HKH*</a:t>
            </a:r>
            <a:endParaRPr lang="en-US" sz="1200" b="1" dirty="0"/>
          </a:p>
        </c:rich>
      </c:tx>
      <c:layout>
        <c:manualLayout>
          <c:xMode val="edge"/>
          <c:yMode val="edge"/>
          <c:x val="0.17784311771155187"/>
          <c:y val="1.4619883040935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558410905145"/>
          <c:y val="8.482870562232353E-2"/>
          <c:w val="0.80318099684765742"/>
          <c:h val="0.56365387189816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'Lok Sabha - HKH States 2019'!$B$3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'Lok Sabha - HKH States 2019'!$A$4:$A$16</c:f>
              <c:strCache>
                <c:ptCount val="13"/>
                <c:pt idx="0">
                  <c:v>Arunachal Pradesh</c:v>
                </c:pt>
                <c:pt idx="1">
                  <c:v>Assam</c:v>
                </c:pt>
                <c:pt idx="2">
                  <c:v>Himachal Pradesh</c:v>
                </c:pt>
                <c:pt idx="3">
                  <c:v>Jammu &amp; Kashmir</c:v>
                </c:pt>
                <c:pt idx="4">
                  <c:v>Ladakh</c:v>
                </c:pt>
                <c:pt idx="5">
                  <c:v>Manipur</c:v>
                </c:pt>
                <c:pt idx="6">
                  <c:v>Meghalaya</c:v>
                </c:pt>
                <c:pt idx="7">
                  <c:v>Mizoram</c:v>
                </c:pt>
                <c:pt idx="8">
                  <c:v>Nagaland</c:v>
                </c:pt>
                <c:pt idx="9">
                  <c:v>Sikkim</c:v>
                </c:pt>
                <c:pt idx="10">
                  <c:v>Tripura</c:v>
                </c:pt>
                <c:pt idx="11">
                  <c:v>Uttarakhand</c:v>
                </c:pt>
                <c:pt idx="12">
                  <c:v>West Bengal</c:v>
                </c:pt>
              </c:strCache>
            </c:strRef>
          </c:cat>
          <c:val>
            <c:numRef>
              <c:f>'Lok Sabha - HKH States 2019'!$B$4:$B$16</c:f>
              <c:numCache>
                <c:formatCode>General</c:formatCode>
                <c:ptCount val="13"/>
                <c:pt idx="0">
                  <c:v>2</c:v>
                </c:pt>
                <c:pt idx="1">
                  <c:v>13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C-4173-91AE-FE7987E479F8}"/>
            </c:ext>
          </c:extLst>
        </c:ser>
        <c:ser>
          <c:idx val="1"/>
          <c:order val="1"/>
          <c:tx>
            <c:strRef>
              <c:f>'Lok Sabha - HKH States 2019'!$C$3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432989690721256E-3"/>
                  <c:y val="-3.108808290155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2C-4173-91AE-FE7987E479F8}"/>
                </c:ext>
              </c:extLst>
            </c:dLbl>
            <c:dLbl>
              <c:idx val="1"/>
              <c:layout>
                <c:manualLayout>
                  <c:x val="2.1477663230240552E-3"/>
                  <c:y val="-3.108808290155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2C-4173-91AE-FE7987E479F8}"/>
                </c:ext>
              </c:extLst>
            </c:dLbl>
            <c:dLbl>
              <c:idx val="2"/>
              <c:layout>
                <c:manualLayout>
                  <c:x val="-3.9375261055731935E-17"/>
                  <c:y val="-3.4542314335060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2C-4173-91AE-FE7987E479F8}"/>
                </c:ext>
              </c:extLst>
            </c:dLbl>
            <c:dLbl>
              <c:idx val="3"/>
              <c:layout>
                <c:manualLayout>
                  <c:x val="2.1477663230240552E-3"/>
                  <c:y val="-3.1088082901554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2C-4173-91AE-FE7987E479F8}"/>
                </c:ext>
              </c:extLst>
            </c:dLbl>
            <c:dLbl>
              <c:idx val="4"/>
              <c:layout>
                <c:manualLayout>
                  <c:x val="2.1477663230240552E-3"/>
                  <c:y val="-4.8359240069084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2C-4173-91AE-FE7987E479F8}"/>
                </c:ext>
              </c:extLst>
            </c:dLbl>
            <c:dLbl>
              <c:idx val="5"/>
              <c:layout>
                <c:manualLayout>
                  <c:x val="8.5910652920962206E-3"/>
                  <c:y val="-3.799654576856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2C-4173-91AE-FE7987E479F8}"/>
                </c:ext>
              </c:extLst>
            </c:dLbl>
            <c:dLbl>
              <c:idx val="6"/>
              <c:layout>
                <c:manualLayout>
                  <c:x val="0"/>
                  <c:y val="-3.4542314335060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2C-4173-91AE-FE7987E479F8}"/>
                </c:ext>
              </c:extLst>
            </c:dLbl>
            <c:dLbl>
              <c:idx val="7"/>
              <c:layout>
                <c:manualLayout>
                  <c:x val="1.0738831615120275E-2"/>
                  <c:y val="-3.799654576856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2C-4173-91AE-FE7987E479F8}"/>
                </c:ext>
              </c:extLst>
            </c:dLbl>
            <c:dLbl>
              <c:idx val="8"/>
              <c:layout>
                <c:manualLayout>
                  <c:x val="4.2955326460480314E-3"/>
                  <c:y val="-3.799654576856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2C-4173-91AE-FE7987E479F8}"/>
                </c:ext>
              </c:extLst>
            </c:dLbl>
            <c:dLbl>
              <c:idx val="9"/>
              <c:layout>
                <c:manualLayout>
                  <c:x val="2.1477663230239762E-3"/>
                  <c:y val="-3.799654576856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2C-4173-91AE-FE7987E479F8}"/>
                </c:ext>
              </c:extLst>
            </c:dLbl>
            <c:dLbl>
              <c:idx val="10"/>
              <c:layout>
                <c:manualLayout>
                  <c:x val="4.2955326460481103E-3"/>
                  <c:y val="-3.4542314335060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2C-4173-91AE-FE7987E479F8}"/>
                </c:ext>
              </c:extLst>
            </c:dLbl>
            <c:dLbl>
              <c:idx val="11"/>
              <c:layout>
                <c:manualLayout>
                  <c:x val="4.2955326460481103E-3"/>
                  <c:y val="-3.7996545768566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2C-4173-91AE-FE7987E479F8}"/>
                </c:ext>
              </c:extLst>
            </c:dLbl>
            <c:dLbl>
              <c:idx val="12"/>
              <c:layout>
                <c:manualLayout>
                  <c:x val="-1.4280912597895844E-16"/>
                  <c:y val="-8.103812681309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2E-4287-A5DF-7F97FF897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'Lok Sabha - HKH States 2019'!$A$4:$A$16</c:f>
              <c:strCache>
                <c:ptCount val="13"/>
                <c:pt idx="0">
                  <c:v>Arunachal Pradesh</c:v>
                </c:pt>
                <c:pt idx="1">
                  <c:v>Assam</c:v>
                </c:pt>
                <c:pt idx="2">
                  <c:v>Himachal Pradesh</c:v>
                </c:pt>
                <c:pt idx="3">
                  <c:v>Jammu &amp; Kashmir</c:v>
                </c:pt>
                <c:pt idx="4">
                  <c:v>Ladakh</c:v>
                </c:pt>
                <c:pt idx="5">
                  <c:v>Manipur</c:v>
                </c:pt>
                <c:pt idx="6">
                  <c:v>Meghalaya</c:v>
                </c:pt>
                <c:pt idx="7">
                  <c:v>Mizoram</c:v>
                </c:pt>
                <c:pt idx="8">
                  <c:v>Nagaland</c:v>
                </c:pt>
                <c:pt idx="9">
                  <c:v>Sikkim</c:v>
                </c:pt>
                <c:pt idx="10">
                  <c:v>Tripura</c:v>
                </c:pt>
                <c:pt idx="11">
                  <c:v>Uttarakhand</c:v>
                </c:pt>
                <c:pt idx="12">
                  <c:v>West Bengal</c:v>
                </c:pt>
              </c:strCache>
            </c:strRef>
          </c:cat>
          <c:val>
            <c:numRef>
              <c:f>'Lok Sabha - HKH States 2019'!$C$4:$C$16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B2C-4173-91AE-FE7987E479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8"/>
        <c:axId val="233717912"/>
        <c:axId val="233719088"/>
      </c:barChart>
      <c:catAx>
        <c:axId val="23371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33719088"/>
        <c:crosses val="autoZero"/>
        <c:auto val="1"/>
        <c:lblAlgn val="ctr"/>
        <c:lblOffset val="100"/>
        <c:noMultiLvlLbl val="0"/>
      </c:catAx>
      <c:valAx>
        <c:axId val="23371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Source Sans Pro" panose="020B0503030403020204" pitchFamily="34" charset="0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  <a:latin typeface="+mn-lt"/>
                    <a:ea typeface="Source Sans Pro" panose="020B0503030403020204" pitchFamily="34" charset="0"/>
                  </a:rPr>
                  <a:t>Persons</a:t>
                </a:r>
              </a:p>
            </c:rich>
          </c:tx>
          <c:layout>
            <c:manualLayout>
              <c:xMode val="edge"/>
              <c:yMode val="edge"/>
              <c:x val="4.3119126927980866E-2"/>
              <c:y val="0.269915734217433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Source Sans Pro" panose="020B05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3371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Current Members</a:t>
            </a:r>
            <a:r>
              <a:rPr lang="en-US" b="1" baseline="0" dirty="0">
                <a:solidFill>
                  <a:schemeClr val="tx1"/>
                </a:solidFill>
              </a:rPr>
              <a:t> of state legislatures**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09862010309704"/>
          <c:y val="0.1508221100661668"/>
          <c:w val="0.81316212468388505"/>
          <c:h val="0.5122206967357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'State legislature 2019'!$B$20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legislature 2019'!$A$21:$A$32</c:f>
              <c:strCache>
                <c:ptCount val="12"/>
                <c:pt idx="0">
                  <c:v>Arunachal Pradesh</c:v>
                </c:pt>
                <c:pt idx="1">
                  <c:v>Assam</c:v>
                </c:pt>
                <c:pt idx="2">
                  <c:v>Himachal Pradesh</c:v>
                </c:pt>
                <c:pt idx="3">
                  <c:v>Jammu &amp; Kashmir</c:v>
                </c:pt>
                <c:pt idx="4">
                  <c:v>Manipur</c:v>
                </c:pt>
                <c:pt idx="5">
                  <c:v>Meghalaya</c:v>
                </c:pt>
                <c:pt idx="6">
                  <c:v>Mizoram</c:v>
                </c:pt>
                <c:pt idx="7">
                  <c:v>Nagaland</c:v>
                </c:pt>
                <c:pt idx="8">
                  <c:v>Sikkim</c:v>
                </c:pt>
                <c:pt idx="9">
                  <c:v>Tripura</c:v>
                </c:pt>
                <c:pt idx="10">
                  <c:v>Uttarakhand</c:v>
                </c:pt>
                <c:pt idx="11">
                  <c:v>West Bengal</c:v>
                </c:pt>
              </c:strCache>
            </c:strRef>
          </c:cat>
          <c:val>
            <c:numRef>
              <c:f>'State legislature 2019'!$B$21:$B$32</c:f>
              <c:numCache>
                <c:formatCode>General</c:formatCode>
                <c:ptCount val="12"/>
                <c:pt idx="0">
                  <c:v>56</c:v>
                </c:pt>
                <c:pt idx="1">
                  <c:v>120</c:v>
                </c:pt>
                <c:pt idx="2">
                  <c:v>63</c:v>
                </c:pt>
                <c:pt idx="3">
                  <c:v>80</c:v>
                </c:pt>
                <c:pt idx="4">
                  <c:v>58</c:v>
                </c:pt>
                <c:pt idx="5">
                  <c:v>56</c:v>
                </c:pt>
                <c:pt idx="6">
                  <c:v>40</c:v>
                </c:pt>
                <c:pt idx="7">
                  <c:v>60</c:v>
                </c:pt>
                <c:pt idx="8">
                  <c:v>29</c:v>
                </c:pt>
                <c:pt idx="9">
                  <c:v>57</c:v>
                </c:pt>
                <c:pt idx="10">
                  <c:v>65</c:v>
                </c:pt>
                <c:pt idx="11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E-4C9E-8105-6E817FB2BC1D}"/>
            </c:ext>
          </c:extLst>
        </c:ser>
        <c:ser>
          <c:idx val="1"/>
          <c:order val="1"/>
          <c:tx>
            <c:strRef>
              <c:f>'State legislature 2019'!$C$20</c:f>
              <c:strCache>
                <c:ptCount val="1"/>
                <c:pt idx="0">
                  <c:v>Women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586668320030757E-17"/>
                  <c:y val="-1.9098548510313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EE-4C9E-8105-6E817FB2BC1D}"/>
                </c:ext>
              </c:extLst>
            </c:dLbl>
            <c:dLbl>
              <c:idx val="1"/>
              <c:layout>
                <c:manualLayout>
                  <c:x val="-3.9173336640061513E-17"/>
                  <c:y val="-2.29182582123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EE-4C9E-8105-6E817FB2BC1D}"/>
                </c:ext>
              </c:extLst>
            </c:dLbl>
            <c:dLbl>
              <c:idx val="2"/>
              <c:layout>
                <c:manualLayout>
                  <c:x val="-3.9173336640061513E-17"/>
                  <c:y val="-2.29182582123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EE-4C9E-8105-6E817FB2BC1D}"/>
                </c:ext>
              </c:extLst>
            </c:dLbl>
            <c:dLbl>
              <c:idx val="3"/>
              <c:layout>
                <c:manualLayout>
                  <c:x val="-7.8346673280123027E-17"/>
                  <c:y val="-2.291825821237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EE-4C9E-8105-6E817FB2BC1D}"/>
                </c:ext>
              </c:extLst>
            </c:dLbl>
            <c:dLbl>
              <c:idx val="4"/>
              <c:layout>
                <c:manualLayout>
                  <c:x val="0"/>
                  <c:y val="-1.9098548510313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E-4C9E-8105-6E817FB2BC1D}"/>
                </c:ext>
              </c:extLst>
            </c:dLbl>
            <c:dLbl>
              <c:idx val="5"/>
              <c:layout>
                <c:manualLayout>
                  <c:x val="0"/>
                  <c:y val="-1.9098548510313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EE-4C9E-8105-6E817FB2BC1D}"/>
                </c:ext>
              </c:extLst>
            </c:dLbl>
            <c:dLbl>
              <c:idx val="6"/>
              <c:layout>
                <c:manualLayout>
                  <c:x val="-7.8346673280123027E-17"/>
                  <c:y val="-1.5278838808250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EE-4C9E-8105-6E817FB2BC1D}"/>
                </c:ext>
              </c:extLst>
            </c:dLbl>
            <c:dLbl>
              <c:idx val="7"/>
              <c:layout>
                <c:manualLayout>
                  <c:x val="-7.8346673280123027E-17"/>
                  <c:y val="-1.9098548510313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EE-4C9E-8105-6E817FB2BC1D}"/>
                </c:ext>
              </c:extLst>
            </c:dLbl>
            <c:dLbl>
              <c:idx val="8"/>
              <c:layout>
                <c:manualLayout>
                  <c:x val="-2.1366680126522646E-3"/>
                  <c:y val="-2.2918258212375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8290598290598287E-2"/>
                      <c:h val="6.10582099697430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4EE-4C9E-8105-6E817FB2BC1D}"/>
                </c:ext>
              </c:extLst>
            </c:dLbl>
            <c:dLbl>
              <c:idx val="9"/>
              <c:layout>
                <c:manualLayout>
                  <c:x val="0"/>
                  <c:y val="-1.9098548510313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EE-4C9E-8105-6E817FB2BC1D}"/>
                </c:ext>
              </c:extLst>
            </c:dLbl>
            <c:dLbl>
              <c:idx val="10"/>
              <c:layout>
                <c:manualLayout>
                  <c:x val="0"/>
                  <c:y val="-2.291822074872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EE-4C9E-8105-6E817FB2BC1D}"/>
                </c:ext>
              </c:extLst>
            </c:dLbl>
            <c:dLbl>
              <c:idx val="11"/>
              <c:layout>
                <c:manualLayout>
                  <c:x val="-9.2601939946595335E-3"/>
                  <c:y val="-7.309941520467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825746518201033E-2"/>
                      <c:h val="4.1023391812865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4EE-4C9E-8105-6E817FB2B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legislature 2019'!$A$21:$A$32</c:f>
              <c:strCache>
                <c:ptCount val="12"/>
                <c:pt idx="0">
                  <c:v>Arunachal Pradesh</c:v>
                </c:pt>
                <c:pt idx="1">
                  <c:v>Assam</c:v>
                </c:pt>
                <c:pt idx="2">
                  <c:v>Himachal Pradesh</c:v>
                </c:pt>
                <c:pt idx="3">
                  <c:v>Jammu &amp; Kashmir</c:v>
                </c:pt>
                <c:pt idx="4">
                  <c:v>Manipur</c:v>
                </c:pt>
                <c:pt idx="5">
                  <c:v>Meghalaya</c:v>
                </c:pt>
                <c:pt idx="6">
                  <c:v>Mizoram</c:v>
                </c:pt>
                <c:pt idx="7">
                  <c:v>Nagaland</c:v>
                </c:pt>
                <c:pt idx="8">
                  <c:v>Sikkim</c:v>
                </c:pt>
                <c:pt idx="9">
                  <c:v>Tripura</c:v>
                </c:pt>
                <c:pt idx="10">
                  <c:v>Uttarakhand</c:v>
                </c:pt>
                <c:pt idx="11">
                  <c:v>West Bengal</c:v>
                </c:pt>
              </c:strCache>
            </c:strRef>
          </c:cat>
          <c:val>
            <c:numRef>
              <c:f>'State legislature 2019'!$C$21:$C$32</c:f>
              <c:numCache>
                <c:formatCode>General</c:formatCode>
                <c:ptCount val="12"/>
                <c:pt idx="0">
                  <c:v>4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3</c:v>
                </c:pt>
                <c:pt idx="10">
                  <c:v>5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EE-4C9E-8105-6E817FB2B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722616"/>
        <c:axId val="233721440"/>
      </c:barChart>
      <c:catAx>
        <c:axId val="23372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33721440"/>
        <c:crosses val="autoZero"/>
        <c:auto val="1"/>
        <c:lblAlgn val="ctr"/>
        <c:lblOffset val="100"/>
        <c:noMultiLvlLbl val="0"/>
      </c:catAx>
      <c:valAx>
        <c:axId val="233721440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Source Sans Pro" panose="020B0503030403020204" pitchFamily="34" charset="0"/>
                    <a:cs typeface="+mn-cs"/>
                  </a:defRPr>
                </a:pPr>
                <a:r>
                  <a:rPr lang="en-GB" sz="1400">
                    <a:solidFill>
                      <a:schemeClr val="tx1"/>
                    </a:solidFill>
                    <a:latin typeface="+mn-lt"/>
                    <a:ea typeface="Source Sans Pro" panose="020B0503030403020204" pitchFamily="34" charset="0"/>
                  </a:rPr>
                  <a:t>Persons</a:t>
                </a:r>
              </a:p>
            </c:rich>
          </c:tx>
          <c:layout>
            <c:manualLayout>
              <c:xMode val="edge"/>
              <c:yMode val="edge"/>
              <c:x val="3.8318140804273843E-2"/>
              <c:y val="0.26943408389740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Source Sans Pro" panose="020B05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3372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Employment rate, 2017**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10631726325451"/>
          <c:y val="0.10603214738497434"/>
          <c:w val="0.85155848215931251"/>
          <c:h val="0.51157334570923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Pak!$D$4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Pak!$C$5:$C$8</c:f>
              <c:strCache>
                <c:ptCount val="4"/>
                <c:pt idx="0">
                  <c:v>Khyber Pakhtunkhwa</c:v>
                </c:pt>
                <c:pt idx="1">
                  <c:v>Balochistan</c:v>
                </c:pt>
                <c:pt idx="2">
                  <c:v>Ajad Kashmir</c:v>
                </c:pt>
                <c:pt idx="3">
                  <c:v>Gilgit Baltistan</c:v>
                </c:pt>
              </c:strCache>
            </c:strRef>
          </c:cat>
          <c:val>
            <c:numRef>
              <c:f>Pak!$D$5:$D$8</c:f>
              <c:numCache>
                <c:formatCode>General</c:formatCode>
                <c:ptCount val="4"/>
                <c:pt idx="0">
                  <c:v>77.8</c:v>
                </c:pt>
                <c:pt idx="1">
                  <c:v>88.44</c:v>
                </c:pt>
                <c:pt idx="2">
                  <c:v>88</c:v>
                </c:pt>
                <c:pt idx="3">
                  <c:v>87.8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2-4EA6-AD90-FF7AEED200F0}"/>
            </c:ext>
          </c:extLst>
        </c:ser>
        <c:ser>
          <c:idx val="1"/>
          <c:order val="1"/>
          <c:tx>
            <c:strRef>
              <c:f>Pak!$E$4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Pak!$C$5:$C$8</c:f>
              <c:strCache>
                <c:ptCount val="4"/>
                <c:pt idx="0">
                  <c:v>Khyber Pakhtunkhwa</c:v>
                </c:pt>
                <c:pt idx="1">
                  <c:v>Balochistan</c:v>
                </c:pt>
                <c:pt idx="2">
                  <c:v>Ajad Kashmir</c:v>
                </c:pt>
                <c:pt idx="3">
                  <c:v>Gilgit Baltistan</c:v>
                </c:pt>
              </c:strCache>
            </c:strRef>
          </c:cat>
          <c:val>
            <c:numRef>
              <c:f>Pak!$E$5:$E$8</c:f>
              <c:numCache>
                <c:formatCode>General</c:formatCode>
                <c:ptCount val="4"/>
                <c:pt idx="0">
                  <c:v>15.04</c:v>
                </c:pt>
                <c:pt idx="1">
                  <c:v>7.46</c:v>
                </c:pt>
                <c:pt idx="2">
                  <c:v>11.3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A2-4EA6-AD90-FF7AEED20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651320"/>
        <c:axId val="271651712"/>
      </c:barChart>
      <c:catAx>
        <c:axId val="27165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71651712"/>
        <c:crosses val="autoZero"/>
        <c:auto val="1"/>
        <c:lblAlgn val="ctr"/>
        <c:lblOffset val="100"/>
        <c:noMultiLvlLbl val="0"/>
      </c:catAx>
      <c:valAx>
        <c:axId val="2716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4.9536608431247769E-3"/>
              <c:y val="0.318119906064373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71651320"/>
        <c:crosses val="autoZero"/>
        <c:crossBetween val="between"/>
        <c:majorUnit val="20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Literacy rate (Aged 15 years and above), 2017*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0213609726154"/>
          <c:y val="0.10603214738497434"/>
          <c:w val="0.85532761293228698"/>
          <c:h val="0.51157334570923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Pak_Literacy!$D$4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(Pak_Literacy!$C$5,Pak_Literacy!$C$7:$C$9)</c:f>
              <c:strCache>
                <c:ptCount val="4"/>
                <c:pt idx="0">
                  <c:v>Khyber Pakhtunkhwa</c:v>
                </c:pt>
                <c:pt idx="1">
                  <c:v>Balochistan</c:v>
                </c:pt>
                <c:pt idx="2">
                  <c:v>Ajad Kashmir</c:v>
                </c:pt>
                <c:pt idx="3">
                  <c:v>Gilgit Baltistan</c:v>
                </c:pt>
              </c:strCache>
              <c:extLst/>
            </c:strRef>
          </c:cat>
          <c:val>
            <c:numRef>
              <c:f>(Pak_Literacy!$D$5,Pak_Literacy!$D$7:$D$9)</c:f>
              <c:numCache>
                <c:formatCode>General</c:formatCode>
                <c:ptCount val="4"/>
                <c:pt idx="0">
                  <c:v>73.3</c:v>
                </c:pt>
                <c:pt idx="1">
                  <c:v>73</c:v>
                </c:pt>
                <c:pt idx="2">
                  <c:v>88.1</c:v>
                </c:pt>
                <c:pt idx="3">
                  <c:v>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1C2-47C6-9D16-BC7E96B952CD}"/>
            </c:ext>
          </c:extLst>
        </c:ser>
        <c:ser>
          <c:idx val="1"/>
          <c:order val="1"/>
          <c:tx>
            <c:strRef>
              <c:f>Pak_Literacy!$E$4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(Pak_Literacy!$C$5,Pak_Literacy!$C$7:$C$9)</c:f>
              <c:strCache>
                <c:ptCount val="4"/>
                <c:pt idx="0">
                  <c:v>Khyber Pakhtunkhwa</c:v>
                </c:pt>
                <c:pt idx="1">
                  <c:v>Balochistan</c:v>
                </c:pt>
                <c:pt idx="2">
                  <c:v>Ajad Kashmir</c:v>
                </c:pt>
                <c:pt idx="3">
                  <c:v>Gilgit Baltistan</c:v>
                </c:pt>
              </c:strCache>
              <c:extLst/>
            </c:strRef>
          </c:cat>
          <c:val>
            <c:numRef>
              <c:f>(Pak_Literacy!$E$5,Pak_Literacy!$E$7:$E$9)</c:f>
              <c:numCache>
                <c:formatCode>General</c:formatCode>
                <c:ptCount val="4"/>
                <c:pt idx="0">
                  <c:v>51.8</c:v>
                </c:pt>
                <c:pt idx="1">
                  <c:v>33.5</c:v>
                </c:pt>
                <c:pt idx="2">
                  <c:v>64.900000000000006</c:v>
                </c:pt>
                <c:pt idx="3">
                  <c:v>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1C2-47C6-9D16-BC7E96B95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649360"/>
        <c:axId val="271647792"/>
      </c:barChart>
      <c:lineChart>
        <c:grouping val="standard"/>
        <c:varyColors val="0"/>
        <c:ser>
          <c:idx val="3"/>
          <c:order val="2"/>
          <c:tx>
            <c:strRef>
              <c:f>Pak_Literacy!$AC$4</c:f>
              <c:strCache>
                <c:ptCount val="1"/>
                <c:pt idx="0">
                  <c:v>National Male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Lit>
              <c:ptCount val="4"/>
              <c:pt idx="0">
                <c:v>Khyber Pakhtunkhwa</c:v>
              </c:pt>
              <c:pt idx="1">
                <c:v>Balochistan</c:v>
              </c:pt>
              <c:pt idx="2">
                <c:v>Ajad Kashmir</c:v>
              </c:pt>
              <c:pt idx="3">
                <c:v>Gilgit Baltistan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(Pak_Literacy!$AC$5,Pak_Literacy!$AC$7:$AC$9)</c:f>
              <c:numCache>
                <c:formatCode>General</c:formatCode>
                <c:ptCount val="4"/>
                <c:pt idx="0">
                  <c:v>72.5</c:v>
                </c:pt>
                <c:pt idx="1">
                  <c:v>72.5</c:v>
                </c:pt>
                <c:pt idx="2">
                  <c:v>72.5</c:v>
                </c:pt>
                <c:pt idx="3">
                  <c:v>72.5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A1C2-47C6-9D16-BC7E96B952CD}"/>
            </c:ext>
          </c:extLst>
        </c:ser>
        <c:ser>
          <c:idx val="4"/>
          <c:order val="3"/>
          <c:tx>
            <c:strRef>
              <c:f>Pak_Literacy!$AD$4</c:f>
              <c:strCache>
                <c:ptCount val="1"/>
                <c:pt idx="0">
                  <c:v>National Female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Lit>
              <c:ptCount val="4"/>
              <c:pt idx="0">
                <c:v>Khyber Pakhtunkhwa</c:v>
              </c:pt>
              <c:pt idx="1">
                <c:v>Balochistan</c:v>
              </c:pt>
              <c:pt idx="2">
                <c:v>Ajad Kashmir</c:v>
              </c:pt>
              <c:pt idx="3">
                <c:v>Gilgit Baltistan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(Pak_Literacy!$AD$5,Pak_Literacy!$AD$7:$AD$9)</c:f>
              <c:numCache>
                <c:formatCode>General</c:formatCode>
                <c:ptCount val="4"/>
                <c:pt idx="0">
                  <c:v>51.8</c:v>
                </c:pt>
                <c:pt idx="1">
                  <c:v>51.8</c:v>
                </c:pt>
                <c:pt idx="2">
                  <c:v>51.8</c:v>
                </c:pt>
                <c:pt idx="3">
                  <c:v>51.8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A1C2-47C6-9D16-BC7E96B95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49360"/>
        <c:axId val="271647792"/>
      </c:lineChart>
      <c:catAx>
        <c:axId val="27164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71647792"/>
        <c:crosses val="autoZero"/>
        <c:auto val="1"/>
        <c:lblAlgn val="ctr"/>
        <c:lblOffset val="100"/>
        <c:noMultiLvlLbl val="0"/>
      </c:catAx>
      <c:valAx>
        <c:axId val="27164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71649360"/>
        <c:crosses val="autoZero"/>
        <c:crossBetween val="between"/>
        <c:majorUnit val="20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Current representatives</a:t>
            </a:r>
            <a:r>
              <a:rPr lang="en-US" b="1" baseline="0" dirty="0">
                <a:solidFill>
                  <a:schemeClr val="tx1"/>
                </a:solidFill>
              </a:rPr>
              <a:t> in national and provincial assemblies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76080770152463"/>
          <c:y val="3.7297437553055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662987862537077E-2"/>
          <c:y val="0.14860068411371316"/>
          <c:w val="0.89183028601406755"/>
          <c:h val="0.55378484025339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Pak_Political!$D$4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Pak_Political!$C$5:$C$9</c:f>
              <c:strCache>
                <c:ptCount val="5"/>
                <c:pt idx="0">
                  <c:v>National Assembly</c:v>
                </c:pt>
                <c:pt idx="1">
                  <c:v>Khyber Pakhtunkhwa</c:v>
                </c:pt>
                <c:pt idx="2">
                  <c:v>Balochistan</c:v>
                </c:pt>
                <c:pt idx="3">
                  <c:v>Ajad Kashmir</c:v>
                </c:pt>
                <c:pt idx="4">
                  <c:v>Gilgit Baltistan</c:v>
                </c:pt>
              </c:strCache>
            </c:strRef>
          </c:cat>
          <c:val>
            <c:numRef>
              <c:f>Pak_Political!$D$5:$D$9</c:f>
              <c:numCache>
                <c:formatCode>General</c:formatCode>
                <c:ptCount val="5"/>
                <c:pt idx="0">
                  <c:v>282</c:v>
                </c:pt>
                <c:pt idx="1">
                  <c:v>103</c:v>
                </c:pt>
                <c:pt idx="2">
                  <c:v>54</c:v>
                </c:pt>
                <c:pt idx="3">
                  <c:v>36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9-45AB-BA28-62B697B703CE}"/>
            </c:ext>
          </c:extLst>
        </c:ser>
        <c:ser>
          <c:idx val="1"/>
          <c:order val="1"/>
          <c:tx>
            <c:strRef>
              <c:f>Pak_Political!$E$4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Pak_Political!$C$5:$C$9</c:f>
              <c:strCache>
                <c:ptCount val="5"/>
                <c:pt idx="0">
                  <c:v>National Assembly</c:v>
                </c:pt>
                <c:pt idx="1">
                  <c:v>Khyber Pakhtunkhwa</c:v>
                </c:pt>
                <c:pt idx="2">
                  <c:v>Balochistan</c:v>
                </c:pt>
                <c:pt idx="3">
                  <c:v>Ajad Kashmir</c:v>
                </c:pt>
                <c:pt idx="4">
                  <c:v>Gilgit Baltistan</c:v>
                </c:pt>
              </c:strCache>
            </c:strRef>
          </c:cat>
          <c:val>
            <c:numRef>
              <c:f>Pak_Political!$E$5:$E$9</c:f>
              <c:numCache>
                <c:formatCode>General</c:formatCode>
                <c:ptCount val="5"/>
                <c:pt idx="0">
                  <c:v>68</c:v>
                </c:pt>
                <c:pt idx="1">
                  <c:v>21</c:v>
                </c:pt>
                <c:pt idx="2">
                  <c:v>11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9-45AB-BA28-62B697B70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650144"/>
        <c:axId val="271650928"/>
      </c:barChart>
      <c:catAx>
        <c:axId val="27165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71650928"/>
        <c:crosses val="autoZero"/>
        <c:auto val="1"/>
        <c:lblAlgn val="ctr"/>
        <c:lblOffset val="100"/>
        <c:noMultiLvlLbl val="0"/>
      </c:catAx>
      <c:valAx>
        <c:axId val="27165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Persons</a:t>
                </a:r>
              </a:p>
            </c:rich>
          </c:tx>
          <c:layout>
            <c:manualLayout>
              <c:xMode val="edge"/>
              <c:yMode val="edge"/>
              <c:x val="6.5771577352038242E-3"/>
              <c:y val="0.294400653516060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71650144"/>
        <c:crosses val="autoZero"/>
        <c:crossBetween val="between"/>
        <c:majorUnit val="50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Economically active population,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68072403844746"/>
          <c:y val="0.13397392229602162"/>
          <c:w val="0.85756535237806997"/>
          <c:h val="0.53626311248790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Bangladesh!$D$4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Bangladesh!$C$5:$C$7</c:f>
              <c:strCache>
                <c:ptCount val="3"/>
                <c:pt idx="0">
                  <c:v>Bandarban</c:v>
                </c:pt>
                <c:pt idx="1">
                  <c:v>Rangamati</c:v>
                </c:pt>
                <c:pt idx="2">
                  <c:v>Khagrachhari</c:v>
                </c:pt>
              </c:strCache>
              <c:extLst/>
            </c:strRef>
          </c:cat>
          <c:val>
            <c:numRef>
              <c:f>Bangladesh!$D$5:$D$7</c:f>
              <c:numCache>
                <c:formatCode>General</c:formatCode>
                <c:ptCount val="3"/>
                <c:pt idx="0">
                  <c:v>83.5</c:v>
                </c:pt>
                <c:pt idx="1">
                  <c:v>74.86</c:v>
                </c:pt>
                <c:pt idx="2">
                  <c:v>71.900000000000006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3D6-4AC0-BEC6-2878D15DD73F}"/>
            </c:ext>
          </c:extLst>
        </c:ser>
        <c:ser>
          <c:idx val="1"/>
          <c:order val="1"/>
          <c:tx>
            <c:strRef>
              <c:f>Bangladesh!$E$4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Bangladesh!$C$5:$C$7</c:f>
              <c:strCache>
                <c:ptCount val="3"/>
                <c:pt idx="0">
                  <c:v>Bandarban</c:v>
                </c:pt>
                <c:pt idx="1">
                  <c:v>Rangamati</c:v>
                </c:pt>
                <c:pt idx="2">
                  <c:v>Khagrachhari</c:v>
                </c:pt>
              </c:strCache>
              <c:extLst/>
            </c:strRef>
          </c:cat>
          <c:val>
            <c:numRef>
              <c:f>Bangladesh!$E$5:$E$7</c:f>
              <c:numCache>
                <c:formatCode>General</c:formatCode>
                <c:ptCount val="3"/>
                <c:pt idx="0">
                  <c:v>28.5</c:v>
                </c:pt>
                <c:pt idx="1">
                  <c:v>16.37</c:v>
                </c:pt>
                <c:pt idx="2">
                  <c:v>13.26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3D6-4AC0-BEC6-2878D15DD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882120"/>
        <c:axId val="265886432"/>
      </c:barChart>
      <c:catAx>
        <c:axId val="26588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886432"/>
        <c:crosses val="autoZero"/>
        <c:auto val="1"/>
        <c:lblAlgn val="ctr"/>
        <c:lblOffset val="100"/>
        <c:noMultiLvlLbl val="0"/>
      </c:catAx>
      <c:valAx>
        <c:axId val="26588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882120"/>
        <c:crosses val="autoZero"/>
        <c:crossBetween val="between"/>
        <c:majorUnit val="20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Current representation</a:t>
            </a:r>
            <a:r>
              <a:rPr lang="en-US" b="1" baseline="0" dirty="0">
                <a:solidFill>
                  <a:schemeClr val="tx1"/>
                </a:solidFill>
              </a:rPr>
              <a:t> of women in parliament 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097462883252176"/>
          <c:y val="4.3859649122807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86579964244175"/>
          <c:y val="0.11551181102362204"/>
          <c:w val="0.87751160874441125"/>
          <c:h val="0.79020928305014504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numRef>
              <c:f>Sheet9!$B$3:$B$12</c:f>
              <c:numCache>
                <c:formatCode>General</c:formatCode>
                <c:ptCount val="10"/>
                <c:pt idx="0">
                  <c:v>1973</c:v>
                </c:pt>
                <c:pt idx="1">
                  <c:v>1979</c:v>
                </c:pt>
                <c:pt idx="2">
                  <c:v>1986</c:v>
                </c:pt>
                <c:pt idx="3">
                  <c:v>1988</c:v>
                </c:pt>
                <c:pt idx="4">
                  <c:v>1991</c:v>
                </c:pt>
                <c:pt idx="5">
                  <c:v>1996</c:v>
                </c:pt>
                <c:pt idx="6">
                  <c:v>2001</c:v>
                </c:pt>
                <c:pt idx="7">
                  <c:v>2008</c:v>
                </c:pt>
                <c:pt idx="8">
                  <c:v>2014</c:v>
                </c:pt>
                <c:pt idx="9">
                  <c:v>2018</c:v>
                </c:pt>
              </c:numCache>
            </c:numRef>
          </c:cat>
          <c:val>
            <c:numRef>
              <c:f>Sheet9!$C$3:$C$12</c:f>
              <c:numCache>
                <c:formatCode>General</c:formatCode>
                <c:ptCount val="10"/>
                <c:pt idx="0">
                  <c:v>4.8</c:v>
                </c:pt>
                <c:pt idx="1">
                  <c:v>9.6999999999999993</c:v>
                </c:pt>
                <c:pt idx="2">
                  <c:v>10.6</c:v>
                </c:pt>
                <c:pt idx="3">
                  <c:v>10.3</c:v>
                </c:pt>
                <c:pt idx="4">
                  <c:v>10.9</c:v>
                </c:pt>
                <c:pt idx="5">
                  <c:v>11.5</c:v>
                </c:pt>
                <c:pt idx="6">
                  <c:v>15.1</c:v>
                </c:pt>
                <c:pt idx="7">
                  <c:v>20.3</c:v>
                </c:pt>
                <c:pt idx="8">
                  <c:v>20.9</c:v>
                </c:pt>
                <c:pt idx="9">
                  <c:v>21.1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38-4A10-AC8F-9D0E4B1B6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883296"/>
        <c:axId val="265888392"/>
      </c:lineChart>
      <c:catAx>
        <c:axId val="26588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888392"/>
        <c:crosses val="autoZero"/>
        <c:auto val="1"/>
        <c:lblAlgn val="ctr"/>
        <c:lblOffset val="100"/>
        <c:noMultiLvlLbl val="0"/>
      </c:catAx>
      <c:valAx>
        <c:axId val="26588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1.0578012844729883E-2"/>
              <c:y val="0.414992632499884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88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Literacy rate (Aged 15 years and above), 2019</a:t>
            </a:r>
            <a:r>
              <a:rPr lang="en-GB" sz="1200" b="1" i="0" u="none" strike="noStrike" baseline="30000" dirty="0">
                <a:solidFill>
                  <a:schemeClr val="tx1"/>
                </a:solidFill>
                <a:effectLst/>
              </a:rPr>
              <a:t>*</a:t>
            </a:r>
            <a:endParaRPr lang="x-none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502037028097762"/>
          <c:y val="8.7719298245614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83438494097615"/>
          <c:y val="0.12720771745637058"/>
          <c:w val="0.8180964325494533"/>
          <c:h val="0.5806391306349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'literacy rate'!$B$39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'literacy rate'!$A$40:$A$45</c:f>
              <c:strCache>
                <c:ptCount val="6"/>
                <c:pt idx="0">
                  <c:v>Yunnan</c:v>
                </c:pt>
                <c:pt idx="1">
                  <c:v>Xizang(Tibet)</c:v>
                </c:pt>
                <c:pt idx="2">
                  <c:v>Xinjiang Uygur</c:v>
                </c:pt>
                <c:pt idx="3">
                  <c:v>Sichuan</c:v>
                </c:pt>
                <c:pt idx="4">
                  <c:v>Gansu</c:v>
                </c:pt>
                <c:pt idx="5">
                  <c:v>Qinghai</c:v>
                </c:pt>
              </c:strCache>
            </c:strRef>
          </c:cat>
          <c:val>
            <c:numRef>
              <c:f>'literacy rate'!$B$40:$B$45</c:f>
              <c:numCache>
                <c:formatCode>0.00</c:formatCode>
                <c:ptCount val="6"/>
                <c:pt idx="0">
                  <c:v>97.856721545692366</c:v>
                </c:pt>
                <c:pt idx="1">
                  <c:v>80.786825941022144</c:v>
                </c:pt>
                <c:pt idx="2">
                  <c:v>99.386350379573329</c:v>
                </c:pt>
                <c:pt idx="3">
                  <c:v>96.93521554410755</c:v>
                </c:pt>
                <c:pt idx="4">
                  <c:v>96.072948084363816</c:v>
                </c:pt>
                <c:pt idx="5">
                  <c:v>95.579191105064538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C-43A9-B52A-CFA5B066048E}"/>
            </c:ext>
          </c:extLst>
        </c:ser>
        <c:ser>
          <c:idx val="1"/>
          <c:order val="1"/>
          <c:tx>
            <c:strRef>
              <c:f>'literacy rate'!$C$39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'literacy rate'!$A$40:$A$45</c:f>
              <c:strCache>
                <c:ptCount val="6"/>
                <c:pt idx="0">
                  <c:v>Yunnan</c:v>
                </c:pt>
                <c:pt idx="1">
                  <c:v>Xizang(Tibet)</c:v>
                </c:pt>
                <c:pt idx="2">
                  <c:v>Xinjiang Uygur</c:v>
                </c:pt>
                <c:pt idx="3">
                  <c:v>Sichuan</c:v>
                </c:pt>
                <c:pt idx="4">
                  <c:v>Gansu</c:v>
                </c:pt>
                <c:pt idx="5">
                  <c:v>Qinghai</c:v>
                </c:pt>
              </c:strCache>
            </c:strRef>
          </c:cat>
          <c:val>
            <c:numRef>
              <c:f>'literacy rate'!$C$40:$C$45</c:f>
              <c:numCache>
                <c:formatCode>0.00</c:formatCode>
                <c:ptCount val="6"/>
                <c:pt idx="0">
                  <c:v>94.455266971331412</c:v>
                </c:pt>
                <c:pt idx="1">
                  <c:v>70.735736269387047</c:v>
                </c:pt>
                <c:pt idx="2">
                  <c:v>98.953065273760615</c:v>
                </c:pt>
                <c:pt idx="3">
                  <c:v>93.065802469813576</c:v>
                </c:pt>
                <c:pt idx="4">
                  <c:v>91.664680163546166</c:v>
                </c:pt>
                <c:pt idx="5">
                  <c:v>91.14388874066502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BC-43A9-B52A-CFA5B0660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591208"/>
        <c:axId val="271589248"/>
      </c:barChart>
      <c:lineChart>
        <c:grouping val="standard"/>
        <c:varyColors val="0"/>
        <c:ser>
          <c:idx val="2"/>
          <c:order val="2"/>
          <c:tx>
            <c:strRef>
              <c:f>'literacy rate'!$D$39</c:f>
              <c:strCache>
                <c:ptCount val="1"/>
                <c:pt idx="0">
                  <c:v>National average，male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'literacy rate'!$A$40:$A$45</c:f>
              <c:strCache>
                <c:ptCount val="6"/>
                <c:pt idx="0">
                  <c:v>Yunnan</c:v>
                </c:pt>
                <c:pt idx="1">
                  <c:v>Xizang(Tibet)</c:v>
                </c:pt>
                <c:pt idx="2">
                  <c:v>Xinjiang Uygur</c:v>
                </c:pt>
                <c:pt idx="3">
                  <c:v>Sichuan</c:v>
                </c:pt>
                <c:pt idx="4">
                  <c:v>Gansu</c:v>
                </c:pt>
                <c:pt idx="5">
                  <c:v>Qinghai</c:v>
                </c:pt>
              </c:strCache>
            </c:strRef>
          </c:cat>
          <c:val>
            <c:numRef>
              <c:f>'literacy rate'!$D$40:$D$45</c:f>
              <c:numCache>
                <c:formatCode>0.00</c:formatCode>
                <c:ptCount val="6"/>
                <c:pt idx="0">
                  <c:v>98.542994029281459</c:v>
                </c:pt>
                <c:pt idx="1">
                  <c:v>98.542994029281459</c:v>
                </c:pt>
                <c:pt idx="2">
                  <c:v>98.542994029281459</c:v>
                </c:pt>
                <c:pt idx="3">
                  <c:v>98.542994029281459</c:v>
                </c:pt>
                <c:pt idx="4">
                  <c:v>98.542994029281459</c:v>
                </c:pt>
                <c:pt idx="5">
                  <c:v>98.542994029281459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BC-43A9-B52A-CFA5B066048E}"/>
            </c:ext>
          </c:extLst>
        </c:ser>
        <c:ser>
          <c:idx val="3"/>
          <c:order val="3"/>
          <c:tx>
            <c:strRef>
              <c:f>'literacy rate'!$E$39</c:f>
              <c:strCache>
                <c:ptCount val="1"/>
                <c:pt idx="0">
                  <c:v>National average, female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'literacy rate'!$A$40:$A$45</c:f>
              <c:strCache>
                <c:ptCount val="6"/>
                <c:pt idx="0">
                  <c:v>Yunnan</c:v>
                </c:pt>
                <c:pt idx="1">
                  <c:v>Xizang(Tibet)</c:v>
                </c:pt>
                <c:pt idx="2">
                  <c:v>Xinjiang Uygur</c:v>
                </c:pt>
                <c:pt idx="3">
                  <c:v>Sichuan</c:v>
                </c:pt>
                <c:pt idx="4">
                  <c:v>Gansu</c:v>
                </c:pt>
                <c:pt idx="5">
                  <c:v>Qinghai</c:v>
                </c:pt>
              </c:strCache>
            </c:strRef>
          </c:cat>
          <c:val>
            <c:numRef>
              <c:f>'literacy rate'!$E$40:$E$45</c:f>
              <c:numCache>
                <c:formatCode>0.00</c:formatCode>
                <c:ptCount val="6"/>
                <c:pt idx="0">
                  <c:v>95.596519820284513</c:v>
                </c:pt>
                <c:pt idx="1">
                  <c:v>95.596519820284513</c:v>
                </c:pt>
                <c:pt idx="2">
                  <c:v>95.596519820284513</c:v>
                </c:pt>
                <c:pt idx="3">
                  <c:v>95.596519820284513</c:v>
                </c:pt>
                <c:pt idx="4">
                  <c:v>95.596519820284513</c:v>
                </c:pt>
                <c:pt idx="5">
                  <c:v>95.596519820284513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BC-43A9-B52A-CFA5B0660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591208"/>
        <c:axId val="271589248"/>
      </c:lineChart>
      <c:catAx>
        <c:axId val="27159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589248"/>
        <c:crosses val="autoZero"/>
        <c:auto val="1"/>
        <c:lblAlgn val="ctr"/>
        <c:lblOffset val="100"/>
        <c:noMultiLvlLbl val="0"/>
      </c:catAx>
      <c:valAx>
        <c:axId val="2715892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5912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6931571964"/>
          <c:y val="0.11207602339181286"/>
          <c:w val="0.87210144846971849"/>
          <c:h val="0.610396693834323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Sheet1!$C$4:$E$4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2019</c:v>
                </c:pt>
              </c:numCache>
            </c:numRef>
          </c:cat>
          <c:val>
            <c:numRef>
              <c:f>Sheet1!$C$5:$E$5</c:f>
              <c:numCache>
                <c:formatCode>General</c:formatCode>
                <c:ptCount val="3"/>
                <c:pt idx="0">
                  <c:v>82.5</c:v>
                </c:pt>
                <c:pt idx="1">
                  <c:v>78.2</c:v>
                </c:pt>
                <c:pt idx="2">
                  <c:v>75.650000000000006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0-4B1D-AA9B-6456712BD509}"/>
            </c:ext>
          </c:extLst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Sheet1!$C$4:$E$4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2019</c:v>
                </c:pt>
              </c:numCache>
            </c:numRef>
          </c:cat>
          <c:val>
            <c:numRef>
              <c:f>Sheet1!$C$6:$E$6</c:f>
              <c:numCache>
                <c:formatCode>General</c:formatCode>
                <c:ptCount val="3"/>
                <c:pt idx="0">
                  <c:v>71.5</c:v>
                </c:pt>
                <c:pt idx="1">
                  <c:v>63.7</c:v>
                </c:pt>
                <c:pt idx="2">
                  <c:v>60.57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0-4B1D-AA9B-6456712BD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586112"/>
        <c:axId val="271585720"/>
      </c:barChart>
      <c:catAx>
        <c:axId val="271586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585720"/>
        <c:crosses val="autoZero"/>
        <c:auto val="1"/>
        <c:lblAlgn val="ctr"/>
        <c:lblOffset val="100"/>
        <c:noMultiLvlLbl val="0"/>
      </c:catAx>
      <c:valAx>
        <c:axId val="2715857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100" dirty="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0"/>
              <c:y val="0.319262559285352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5861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r>
              <a:rPr lang="en-GB" sz="1200" b="1" baseline="0" dirty="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rPr>
              <a:t>Female members in village committees</a:t>
            </a:r>
            <a:endParaRPr lang="en-GB" sz="1200" b="1" dirty="0">
              <a:solidFill>
                <a:schemeClr val="tx1"/>
              </a:solidFill>
              <a:latin typeface="+mn-lt"/>
              <a:ea typeface="Source Sans Pro" panose="020B0503030403020204" pitchFamily="34" charset="0"/>
            </a:endParaRPr>
          </a:p>
        </c:rich>
      </c:tx>
      <c:layout>
        <c:manualLayout>
          <c:xMode val="edge"/>
          <c:yMode val="edge"/>
          <c:x val="0.22639361617566423"/>
          <c:y val="3.6703531558895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Source Sans Pro" panose="020B0503030403020204" pitchFamily="3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17734887128576"/>
          <c:y val="0.13834806833356356"/>
          <c:w val="0.84717735621424783"/>
          <c:h val="0.706174425565225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solidFill>
                <a:srgbClr val="7030A0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61A-4B39-9F2C-0C0866D752E5}"/>
              </c:ext>
            </c:extLst>
          </c:dPt>
          <c:dLbls>
            <c:dLbl>
              <c:idx val="8"/>
              <c:layout>
                <c:manualLayout>
                  <c:x val="-2.3313904467695038E-3"/>
                  <c:y val="2.631578947368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07-43E9-97C6-81798094A8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'PERSENTAGE OF WOMEN MEMBER IN V'!$C$6:$K$6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'PERSENTAGE OF WOMEN MEMBER IN V'!$C$7:$K$7</c:f>
              <c:numCache>
                <c:formatCode>General</c:formatCode>
                <c:ptCount val="9"/>
                <c:pt idx="0">
                  <c:v>21.4</c:v>
                </c:pt>
                <c:pt idx="1">
                  <c:v>22</c:v>
                </c:pt>
                <c:pt idx="2">
                  <c:v>22.1</c:v>
                </c:pt>
                <c:pt idx="3">
                  <c:v>22.7</c:v>
                </c:pt>
                <c:pt idx="4">
                  <c:v>22.8</c:v>
                </c:pt>
                <c:pt idx="5">
                  <c:v>22.9</c:v>
                </c:pt>
                <c:pt idx="6">
                  <c:v>22.5</c:v>
                </c:pt>
                <c:pt idx="7">
                  <c:v>23.1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2-4C59-8CAD-CE5CD36CF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591600"/>
        <c:axId val="271586896"/>
      </c:barChart>
      <c:catAx>
        <c:axId val="271591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chemeClr val="tx1"/>
                    </a:solidFill>
                    <a:latin typeface="+mn-lt"/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71586896"/>
        <c:crosses val="autoZero"/>
        <c:auto val="1"/>
        <c:lblAlgn val="ctr"/>
        <c:lblOffset val="100"/>
        <c:noMultiLvlLbl val="0"/>
      </c:catAx>
      <c:valAx>
        <c:axId val="271586896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Source Sans Pro" panose="020B0503030403020204" pitchFamily="34" charset="0"/>
                    <a:cs typeface="+mn-cs"/>
                  </a:defRPr>
                </a:pPr>
                <a:r>
                  <a:rPr lang="en-GB" sz="1400" dirty="0">
                    <a:solidFill>
                      <a:sysClr val="windowText" lastClr="000000"/>
                    </a:solidFill>
                    <a:latin typeface="+mn-lt"/>
                    <a:ea typeface="Source Sans Pro" panose="020B0503030403020204" pitchFamily="34" charset="0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9.9194048357098569E-3"/>
              <c:y val="0.414793940231155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Source Sans Pro" panose="020B05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7159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1" dirty="0">
                <a:solidFill>
                  <a:schemeClr val="tx1"/>
                </a:solidFill>
              </a:rPr>
              <a:t> Female representatives in National People's Congress</a:t>
            </a:r>
          </a:p>
        </c:rich>
      </c:tx>
      <c:layout>
        <c:manualLayout>
          <c:xMode val="edge"/>
          <c:yMode val="edge"/>
          <c:x val="0.21319904577125356"/>
          <c:y val="7.159024835949828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4705704890337"/>
          <c:y val="0.10251563585823488"/>
          <c:w val="0.85251274625154616"/>
          <c:h val="0.71817020787620445"/>
        </c:manualLayout>
      </c:layout>
      <c:lineChart>
        <c:grouping val="standard"/>
        <c:varyColors val="0"/>
        <c:ser>
          <c:idx val="0"/>
          <c:order val="0"/>
          <c:tx>
            <c:strRef>
              <c:f>'Female Representatives of the N'!$F$4</c:f>
              <c:strCache>
                <c:ptCount val="1"/>
                <c:pt idx="0">
                  <c:v>%women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677619342839456E-2"/>
                  <c:y val="2.923976608187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9B-4D32-B4D2-78990D871C5D}"/>
                </c:ext>
              </c:extLst>
            </c:dLbl>
            <c:dLbl>
              <c:idx val="1"/>
              <c:layout>
                <c:manualLayout>
                  <c:x val="-4.2157470551766892E-2"/>
                  <c:y val="-2.923976608187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9B-4D32-B4D2-78990D871C5D}"/>
                </c:ext>
              </c:extLst>
            </c:dLbl>
            <c:dLbl>
              <c:idx val="2"/>
              <c:layout>
                <c:manualLayout>
                  <c:x val="-4.2157470551766892E-2"/>
                  <c:y val="2.6315789473684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9B-4D32-B4D2-78990D871C5D}"/>
                </c:ext>
              </c:extLst>
            </c:dLbl>
            <c:dLbl>
              <c:idx val="3"/>
              <c:layout>
                <c:manualLayout>
                  <c:x val="-4.9597024178549332E-2"/>
                  <c:y val="-2.6315789473684317E-2"/>
                </c:manualLayout>
              </c:layout>
              <c:tx>
                <c:rich>
                  <a:bodyPr/>
                  <a:lstStyle/>
                  <a:p>
                    <a:fld id="{3AA1A4F2-0B07-4252-A056-BCD541299B0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D9B-4D32-B4D2-78990D871C5D}"/>
                </c:ext>
              </c:extLst>
            </c:dLbl>
            <c:dLbl>
              <c:idx val="4"/>
              <c:layout>
                <c:manualLayout>
                  <c:x val="-4.2157470551766892E-2"/>
                  <c:y val="-3.216374269005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9B-4D32-B4D2-78990D871C5D}"/>
                </c:ext>
              </c:extLst>
            </c:dLbl>
            <c:dLbl>
              <c:idx val="5"/>
              <c:layout>
                <c:manualLayout>
                  <c:x val="-3.7197768133911964E-2"/>
                  <c:y val="2.6073352673021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9B-4D32-B4D2-78990D871C5D}"/>
                </c:ext>
              </c:extLst>
            </c:dLbl>
            <c:dLbl>
              <c:idx val="6"/>
              <c:layout>
                <c:manualLayout>
                  <c:x val="-3.7197768133911964E-2"/>
                  <c:y val="-2.923976608187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9B-4D32-B4D2-78990D871C5D}"/>
                </c:ext>
              </c:extLst>
            </c:dLbl>
            <c:dLbl>
              <c:idx val="7"/>
              <c:layout>
                <c:manualLayout>
                  <c:x val="-3.47179169249845E-2"/>
                  <c:y val="2.923976608187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9B-4D32-B4D2-78990D871C5D}"/>
                </c:ext>
              </c:extLst>
            </c:dLbl>
            <c:dLbl>
              <c:idx val="8"/>
              <c:layout>
                <c:manualLayout>
                  <c:x val="-4.959702417854929E-2"/>
                  <c:y val="-3.216374269005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9B-4D32-B4D2-78990D871C5D}"/>
                </c:ext>
              </c:extLst>
            </c:dLbl>
            <c:dLbl>
              <c:idx val="9"/>
              <c:layout>
                <c:manualLayout>
                  <c:x val="-3.2238065716057036E-2"/>
                  <c:y val="2.923976608187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9B-4D32-B4D2-78990D871C5D}"/>
                </c:ext>
              </c:extLst>
            </c:dLbl>
            <c:dLbl>
              <c:idx val="10"/>
              <c:layout>
                <c:manualLayout>
                  <c:x val="-3.9677619342839518E-2"/>
                  <c:y val="-2.923976608187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9B-4D32-B4D2-78990D871C5D}"/>
                </c:ext>
              </c:extLst>
            </c:dLbl>
            <c:dLbl>
              <c:idx val="11"/>
              <c:layout>
                <c:manualLayout>
                  <c:x val="-3.9677619342839247E-2"/>
                  <c:y val="2.04678362573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9B-4D32-B4D2-78990D871C5D}"/>
                </c:ext>
              </c:extLst>
            </c:dLbl>
            <c:dLbl>
              <c:idx val="12"/>
              <c:layout>
                <c:manualLayout>
                  <c:x val="-3.2238065716057217E-2"/>
                  <c:y val="-2.9239766081871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9B-4D32-B4D2-78990D871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'Female Representatives of the N'!$C$5:$C$17</c:f>
              <c:numCache>
                <c:formatCode>General</c:formatCode>
                <c:ptCount val="13"/>
                <c:pt idx="0">
                  <c:v>1954</c:v>
                </c:pt>
                <c:pt idx="1">
                  <c:v>1959</c:v>
                </c:pt>
                <c:pt idx="2">
                  <c:v>1964</c:v>
                </c:pt>
                <c:pt idx="3">
                  <c:v>1975</c:v>
                </c:pt>
                <c:pt idx="4">
                  <c:v>1978</c:v>
                </c:pt>
                <c:pt idx="5">
                  <c:v>1983</c:v>
                </c:pt>
                <c:pt idx="6">
                  <c:v>1988</c:v>
                </c:pt>
                <c:pt idx="7">
                  <c:v>1993</c:v>
                </c:pt>
                <c:pt idx="8">
                  <c:v>1998</c:v>
                </c:pt>
                <c:pt idx="9">
                  <c:v>2003</c:v>
                </c:pt>
                <c:pt idx="10">
                  <c:v>2008</c:v>
                </c:pt>
                <c:pt idx="11">
                  <c:v>2013</c:v>
                </c:pt>
                <c:pt idx="12">
                  <c:v>2018</c:v>
                </c:pt>
              </c:numCache>
            </c:numRef>
          </c:cat>
          <c:val>
            <c:numRef>
              <c:f>'Female Representatives of the N'!$F$5:$F$17</c:f>
              <c:numCache>
                <c:formatCode>General</c:formatCode>
                <c:ptCount val="13"/>
                <c:pt idx="0">
                  <c:v>6.7</c:v>
                </c:pt>
                <c:pt idx="1">
                  <c:v>11.4</c:v>
                </c:pt>
                <c:pt idx="2">
                  <c:v>8.1</c:v>
                </c:pt>
                <c:pt idx="3">
                  <c:v>9</c:v>
                </c:pt>
                <c:pt idx="4">
                  <c:v>13.1</c:v>
                </c:pt>
                <c:pt idx="5">
                  <c:v>12.8</c:v>
                </c:pt>
                <c:pt idx="6">
                  <c:v>13.9</c:v>
                </c:pt>
                <c:pt idx="7">
                  <c:v>13.7</c:v>
                </c:pt>
                <c:pt idx="8">
                  <c:v>15.5</c:v>
                </c:pt>
                <c:pt idx="9">
                  <c:v>16.7</c:v>
                </c:pt>
                <c:pt idx="10">
                  <c:v>17.7</c:v>
                </c:pt>
                <c:pt idx="11">
                  <c:v>17.8</c:v>
                </c:pt>
                <c:pt idx="12">
                  <c:v>20.399999999999999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9B-4D32-B4D2-78990D871C5D}"/>
            </c:ext>
          </c:extLst>
        </c:ser>
        <c:ser>
          <c:idx val="1"/>
          <c:order val="1"/>
          <c:tx>
            <c:strRef>
              <c:f>'Female Representatives of the N'!$H$4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'Female Representatives of the N'!$C$5:$C$17</c:f>
              <c:numCache>
                <c:formatCode>General</c:formatCode>
                <c:ptCount val="13"/>
                <c:pt idx="0">
                  <c:v>1954</c:v>
                </c:pt>
                <c:pt idx="1">
                  <c:v>1959</c:v>
                </c:pt>
                <c:pt idx="2">
                  <c:v>1964</c:v>
                </c:pt>
                <c:pt idx="3">
                  <c:v>1975</c:v>
                </c:pt>
                <c:pt idx="4">
                  <c:v>1978</c:v>
                </c:pt>
                <c:pt idx="5">
                  <c:v>1983</c:v>
                </c:pt>
                <c:pt idx="6">
                  <c:v>1988</c:v>
                </c:pt>
                <c:pt idx="7">
                  <c:v>1993</c:v>
                </c:pt>
                <c:pt idx="8">
                  <c:v>1998</c:v>
                </c:pt>
                <c:pt idx="9">
                  <c:v>2003</c:v>
                </c:pt>
                <c:pt idx="10">
                  <c:v>2008</c:v>
                </c:pt>
                <c:pt idx="11">
                  <c:v>2013</c:v>
                </c:pt>
                <c:pt idx="12">
                  <c:v>2018</c:v>
                </c:pt>
              </c:numCache>
            </c:numRef>
          </c:cat>
          <c:val>
            <c:numRef>
              <c:f>'Female Representatives of the N'!$H$5:$H$17</c:f>
              <c:numCache>
                <c:formatCode>General</c:formatCode>
                <c:ptCount val="1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9B-4D32-B4D2-78990D871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586504"/>
        <c:axId val="271585328"/>
      </c:lineChart>
      <c:catAx>
        <c:axId val="271586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585328"/>
        <c:crosses val="autoZero"/>
        <c:auto val="0"/>
        <c:lblAlgn val="ctr"/>
        <c:lblOffset val="100"/>
        <c:noMultiLvlLbl val="0"/>
      </c:catAx>
      <c:valAx>
        <c:axId val="27158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1.0003671011789847E-2"/>
              <c:y val="0.374379148449357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586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</a:rPr>
              <a:t>Working Force (Aged 15 years and above), 2020**</a:t>
            </a:r>
          </a:p>
        </c:rich>
      </c:tx>
      <c:layout>
        <c:manualLayout>
          <c:xMode val="edge"/>
          <c:yMode val="edge"/>
          <c:x val="0.179827717806128"/>
          <c:y val="3.5087719298245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49951447433154"/>
          <c:y val="0.11188009393562647"/>
          <c:w val="0.82782409804270052"/>
          <c:h val="0.45601786618777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WF!$D$4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WF!$C$5:$C$16</c:f>
              <c:strCache>
                <c:ptCount val="12"/>
                <c:pt idx="0">
                  <c:v>Arunachal Pradesh</c:v>
                </c:pt>
                <c:pt idx="1">
                  <c:v>Assam</c:v>
                </c:pt>
                <c:pt idx="2">
                  <c:v>Himachal Pradesh</c:v>
                </c:pt>
                <c:pt idx="3">
                  <c:v>Jammu &amp; Kashmir</c:v>
                </c:pt>
                <c:pt idx="4">
                  <c:v>Manipur</c:v>
                </c:pt>
                <c:pt idx="5">
                  <c:v>Meghalaya</c:v>
                </c:pt>
                <c:pt idx="6">
                  <c:v>Mizoram</c:v>
                </c:pt>
                <c:pt idx="7">
                  <c:v>Nagaland</c:v>
                </c:pt>
                <c:pt idx="8">
                  <c:v>Sikkim</c:v>
                </c:pt>
                <c:pt idx="9">
                  <c:v>Tripura</c:v>
                </c:pt>
                <c:pt idx="10">
                  <c:v>Uttarakhand</c:v>
                </c:pt>
                <c:pt idx="11">
                  <c:v>West Bengal</c:v>
                </c:pt>
              </c:strCache>
              <c:extLst/>
            </c:strRef>
          </c:cat>
          <c:val>
            <c:numRef>
              <c:f>WF!$G$5:$G$16</c:f>
              <c:numCache>
                <c:formatCode>General</c:formatCode>
                <c:ptCount val="12"/>
                <c:pt idx="0">
                  <c:v>64.599999999999994</c:v>
                </c:pt>
                <c:pt idx="1">
                  <c:v>69.2</c:v>
                </c:pt>
                <c:pt idx="2">
                  <c:v>71.8</c:v>
                </c:pt>
                <c:pt idx="3">
                  <c:v>67.400000000000006</c:v>
                </c:pt>
                <c:pt idx="4">
                  <c:v>64.400000000000006</c:v>
                </c:pt>
                <c:pt idx="5">
                  <c:v>73.599999999999994</c:v>
                </c:pt>
                <c:pt idx="6">
                  <c:v>65.8</c:v>
                </c:pt>
                <c:pt idx="7">
                  <c:v>56.6</c:v>
                </c:pt>
                <c:pt idx="8">
                  <c:v>74.599999999999994</c:v>
                </c:pt>
                <c:pt idx="9">
                  <c:v>75.2</c:v>
                </c:pt>
                <c:pt idx="10">
                  <c:v>64.599999999999994</c:v>
                </c:pt>
                <c:pt idx="11">
                  <c:v>71.3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88E-4D65-8825-5ADC3B168C22}"/>
            </c:ext>
          </c:extLst>
        </c:ser>
        <c:ser>
          <c:idx val="1"/>
          <c:order val="1"/>
          <c:tx>
            <c:strRef>
              <c:f>WF!$E$4</c:f>
              <c:strCache>
                <c:ptCount val="1"/>
                <c:pt idx="0">
                  <c:v>Women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WF!$C$5:$C$16</c:f>
              <c:strCache>
                <c:ptCount val="12"/>
                <c:pt idx="0">
                  <c:v>Arunachal Pradesh</c:v>
                </c:pt>
                <c:pt idx="1">
                  <c:v>Assam</c:v>
                </c:pt>
                <c:pt idx="2">
                  <c:v>Himachal Pradesh</c:v>
                </c:pt>
                <c:pt idx="3">
                  <c:v>Jammu &amp; Kashmir</c:v>
                </c:pt>
                <c:pt idx="4">
                  <c:v>Manipur</c:v>
                </c:pt>
                <c:pt idx="5">
                  <c:v>Meghalaya</c:v>
                </c:pt>
                <c:pt idx="6">
                  <c:v>Mizoram</c:v>
                </c:pt>
                <c:pt idx="7">
                  <c:v>Nagaland</c:v>
                </c:pt>
                <c:pt idx="8">
                  <c:v>Sikkim</c:v>
                </c:pt>
                <c:pt idx="9">
                  <c:v>Tripura</c:v>
                </c:pt>
                <c:pt idx="10">
                  <c:v>Uttarakhand</c:v>
                </c:pt>
                <c:pt idx="11">
                  <c:v>West Bengal</c:v>
                </c:pt>
              </c:strCache>
              <c:extLst/>
            </c:strRef>
          </c:cat>
          <c:val>
            <c:numRef>
              <c:f>WF!$H$5:$H$16</c:f>
              <c:numCache>
                <c:formatCode>General</c:formatCode>
                <c:ptCount val="12"/>
                <c:pt idx="0">
                  <c:v>20.7</c:v>
                </c:pt>
                <c:pt idx="1">
                  <c:v>13.1</c:v>
                </c:pt>
                <c:pt idx="2">
                  <c:v>54.3</c:v>
                </c:pt>
                <c:pt idx="3">
                  <c:v>27.6</c:v>
                </c:pt>
                <c:pt idx="4">
                  <c:v>26.5</c:v>
                </c:pt>
                <c:pt idx="5">
                  <c:v>42.4</c:v>
                </c:pt>
                <c:pt idx="6">
                  <c:v>34.5</c:v>
                </c:pt>
                <c:pt idx="7">
                  <c:v>31</c:v>
                </c:pt>
                <c:pt idx="8">
                  <c:v>55</c:v>
                </c:pt>
                <c:pt idx="9">
                  <c:v>23.4</c:v>
                </c:pt>
                <c:pt idx="10">
                  <c:v>28.5</c:v>
                </c:pt>
                <c:pt idx="11">
                  <c:v>20.9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88E-4D65-8825-5ADC3B168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588072"/>
        <c:axId val="271588464"/>
      </c:barChart>
      <c:catAx>
        <c:axId val="27158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71588464"/>
        <c:crosses val="autoZero"/>
        <c:auto val="1"/>
        <c:lblAlgn val="ctr"/>
        <c:lblOffset val="100"/>
        <c:noMultiLvlLbl val="0"/>
      </c:catAx>
      <c:valAx>
        <c:axId val="27158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4.1434958019845161E-2"/>
              <c:y val="0.284274991941796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71588072"/>
        <c:crosses val="autoZero"/>
        <c:crossBetween val="between"/>
        <c:majorUnit val="20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n-US" sz="1100" b="1" dirty="0">
                <a:latin typeface="+mn-lt"/>
              </a:rPr>
              <a:t>Literacy rate (Aged </a:t>
            </a:r>
            <a:r>
              <a:rPr lang="en-US" sz="1100" b="1" i="0" u="none" strike="noStrike" baseline="0" dirty="0">
                <a:effectLst/>
                <a:latin typeface="+mn-lt"/>
              </a:rPr>
              <a:t>7 years and above), 2019*</a:t>
            </a:r>
            <a:endParaRPr lang="en-US" sz="1100" b="1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49951447433154"/>
          <c:y val="0.10866970576046416"/>
          <c:w val="0.7662123491082502"/>
          <c:h val="0.51640375159337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'Literacy rate charts'!$N$2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'Literacy rate charts'!$A$3:$A$14</c:f>
              <c:strCache>
                <c:ptCount val="12"/>
                <c:pt idx="0">
                  <c:v>Arunachal Pradesh</c:v>
                </c:pt>
                <c:pt idx="1">
                  <c:v>Assam</c:v>
                </c:pt>
                <c:pt idx="2">
                  <c:v>Himachal Pradesh</c:v>
                </c:pt>
                <c:pt idx="3">
                  <c:v>Jammu &amp; Kashmir</c:v>
                </c:pt>
                <c:pt idx="4">
                  <c:v>Manipur</c:v>
                </c:pt>
                <c:pt idx="5">
                  <c:v>Meghalaya</c:v>
                </c:pt>
                <c:pt idx="6">
                  <c:v>Mizoram</c:v>
                </c:pt>
                <c:pt idx="7">
                  <c:v>Nagaland</c:v>
                </c:pt>
                <c:pt idx="8">
                  <c:v>Sikkim</c:v>
                </c:pt>
                <c:pt idx="9">
                  <c:v>Tripura</c:v>
                </c:pt>
                <c:pt idx="10">
                  <c:v>Uttarakhand</c:v>
                </c:pt>
                <c:pt idx="11">
                  <c:v>Darjeeling (West Bengal)</c:v>
                </c:pt>
              </c:strCache>
            </c:strRef>
          </c:cat>
          <c:val>
            <c:numRef>
              <c:f>'Literacy rate charts'!$N$3:$N$14</c:f>
              <c:numCache>
                <c:formatCode>0.0</c:formatCode>
                <c:ptCount val="12"/>
                <c:pt idx="0">
                  <c:v>80.506208607923071</c:v>
                </c:pt>
                <c:pt idx="1">
                  <c:v>83.424123170999536</c:v>
                </c:pt>
                <c:pt idx="2">
                  <c:v>92.921276447799386</c:v>
                </c:pt>
                <c:pt idx="3">
                  <c:v>86.073767502178626</c:v>
                </c:pt>
                <c:pt idx="4">
                  <c:v>91.040206974252854</c:v>
                </c:pt>
                <c:pt idx="5">
                  <c:v>85.704231982582698</c:v>
                </c:pt>
                <c:pt idx="6">
                  <c:v>95.433560942400987</c:v>
                </c:pt>
                <c:pt idx="7">
                  <c:v>93.426614435159465</c:v>
                </c:pt>
                <c:pt idx="8">
                  <c:v>96.134955986497587</c:v>
                </c:pt>
                <c:pt idx="9">
                  <c:v>100.87184263957866</c:v>
                </c:pt>
                <c:pt idx="10">
                  <c:v>90.824826646591248</c:v>
                </c:pt>
                <c:pt idx="11">
                  <c:v>90.33478716898891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6-423A-A02E-0D1802151957}"/>
            </c:ext>
          </c:extLst>
        </c:ser>
        <c:ser>
          <c:idx val="1"/>
          <c:order val="1"/>
          <c:tx>
            <c:strRef>
              <c:f>'Literacy rate charts'!$O$2</c:f>
              <c:strCache>
                <c:ptCount val="1"/>
                <c:pt idx="0">
                  <c:v>Female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'Literacy rate charts'!$A$3:$A$14</c:f>
              <c:strCache>
                <c:ptCount val="12"/>
                <c:pt idx="0">
                  <c:v>Arunachal Pradesh</c:v>
                </c:pt>
                <c:pt idx="1">
                  <c:v>Assam</c:v>
                </c:pt>
                <c:pt idx="2">
                  <c:v>Himachal Pradesh</c:v>
                </c:pt>
                <c:pt idx="3">
                  <c:v>Jammu &amp; Kashmir</c:v>
                </c:pt>
                <c:pt idx="4">
                  <c:v>Manipur</c:v>
                </c:pt>
                <c:pt idx="5">
                  <c:v>Meghalaya</c:v>
                </c:pt>
                <c:pt idx="6">
                  <c:v>Mizoram</c:v>
                </c:pt>
                <c:pt idx="7">
                  <c:v>Nagaland</c:v>
                </c:pt>
                <c:pt idx="8">
                  <c:v>Sikkim</c:v>
                </c:pt>
                <c:pt idx="9">
                  <c:v>Tripura</c:v>
                </c:pt>
                <c:pt idx="10">
                  <c:v>Uttarakhand</c:v>
                </c:pt>
                <c:pt idx="11">
                  <c:v>Darjeeling (West Bengal)</c:v>
                </c:pt>
              </c:strCache>
            </c:strRef>
          </c:cat>
          <c:val>
            <c:numRef>
              <c:f>'Literacy rate charts'!$O$3:$O$14</c:f>
              <c:numCache>
                <c:formatCode>0.0</c:formatCode>
                <c:ptCount val="12"/>
                <c:pt idx="0">
                  <c:v>72.331098049225503</c:v>
                </c:pt>
                <c:pt idx="1">
                  <c:v>77.440872426627934</c:v>
                </c:pt>
                <c:pt idx="2">
                  <c:v>83.465553815556859</c:v>
                </c:pt>
                <c:pt idx="3">
                  <c:v>70.069274805173862</c:v>
                </c:pt>
                <c:pt idx="4">
                  <c:v>83.584378858850769</c:v>
                </c:pt>
                <c:pt idx="5">
                  <c:v>85.647076489851059</c:v>
                </c:pt>
                <c:pt idx="6">
                  <c:v>91.351744621823883</c:v>
                </c:pt>
                <c:pt idx="7">
                  <c:v>90.238587679433238</c:v>
                </c:pt>
                <c:pt idx="8">
                  <c:v>90.471060472359866</c:v>
                </c:pt>
                <c:pt idx="9">
                  <c:v>100.39547983549639</c:v>
                </c:pt>
                <c:pt idx="10">
                  <c:v>79.612170463392999</c:v>
                </c:pt>
                <c:pt idx="11">
                  <c:v>82.863952005162815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26-423A-A02E-0D1802151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overlap val="-36"/>
        <c:axId val="271591992"/>
        <c:axId val="271589640"/>
      </c:barChart>
      <c:lineChart>
        <c:grouping val="standard"/>
        <c:varyColors val="0"/>
        <c:ser>
          <c:idx val="2"/>
          <c:order val="2"/>
          <c:tx>
            <c:strRef>
              <c:f>'Literacy rate charts'!$Q$2</c:f>
              <c:strCache>
                <c:ptCount val="1"/>
                <c:pt idx="0">
                  <c:v>National Male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'Literacy rate charts'!$A$3:$A$14</c:f>
              <c:strCache>
                <c:ptCount val="12"/>
                <c:pt idx="0">
                  <c:v>Arunachal Pradesh</c:v>
                </c:pt>
                <c:pt idx="1">
                  <c:v>Assam</c:v>
                </c:pt>
                <c:pt idx="2">
                  <c:v>Himachal Pradesh</c:v>
                </c:pt>
                <c:pt idx="3">
                  <c:v>Jammu &amp; Kashmir</c:v>
                </c:pt>
                <c:pt idx="4">
                  <c:v>Manipur</c:v>
                </c:pt>
                <c:pt idx="5">
                  <c:v>Meghalaya</c:v>
                </c:pt>
                <c:pt idx="6">
                  <c:v>Mizoram</c:v>
                </c:pt>
                <c:pt idx="7">
                  <c:v>Nagaland</c:v>
                </c:pt>
                <c:pt idx="8">
                  <c:v>Sikkim</c:v>
                </c:pt>
                <c:pt idx="9">
                  <c:v>Tripura</c:v>
                </c:pt>
                <c:pt idx="10">
                  <c:v>Uttarakhand</c:v>
                </c:pt>
                <c:pt idx="11">
                  <c:v>Darjeeling (West Bengal)</c:v>
                </c:pt>
              </c:strCache>
            </c:strRef>
          </c:cat>
          <c:val>
            <c:numRef>
              <c:f>'Literacy rate charts'!$Q$3:$Q$14</c:f>
              <c:numCache>
                <c:formatCode>0.0</c:formatCode>
                <c:ptCount val="12"/>
                <c:pt idx="0">
                  <c:v>85.678402025652929</c:v>
                </c:pt>
                <c:pt idx="1">
                  <c:v>85.678402025652929</c:v>
                </c:pt>
                <c:pt idx="2">
                  <c:v>85.678402025652929</c:v>
                </c:pt>
                <c:pt idx="3">
                  <c:v>85.678402025652929</c:v>
                </c:pt>
                <c:pt idx="4">
                  <c:v>85.678402025652929</c:v>
                </c:pt>
                <c:pt idx="5">
                  <c:v>85.678402025652929</c:v>
                </c:pt>
                <c:pt idx="6">
                  <c:v>85.678402025652929</c:v>
                </c:pt>
                <c:pt idx="7">
                  <c:v>85.678402025652929</c:v>
                </c:pt>
                <c:pt idx="8">
                  <c:v>85.678402025652929</c:v>
                </c:pt>
                <c:pt idx="9">
                  <c:v>85.678402025652929</c:v>
                </c:pt>
                <c:pt idx="10">
                  <c:v>85.678402025652929</c:v>
                </c:pt>
                <c:pt idx="11">
                  <c:v>85.678402025652929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26-423A-A02E-0D1802151957}"/>
            </c:ext>
          </c:extLst>
        </c:ser>
        <c:ser>
          <c:idx val="3"/>
          <c:order val="3"/>
          <c:tx>
            <c:strRef>
              <c:f>'Literacy rate charts'!$R$2</c:f>
              <c:strCache>
                <c:ptCount val="1"/>
                <c:pt idx="0">
                  <c:v>National Female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'Literacy rate charts'!$A$3:$A$14</c:f>
              <c:strCache>
                <c:ptCount val="12"/>
                <c:pt idx="0">
                  <c:v>Arunachal Pradesh</c:v>
                </c:pt>
                <c:pt idx="1">
                  <c:v>Assam</c:v>
                </c:pt>
                <c:pt idx="2">
                  <c:v>Himachal Pradesh</c:v>
                </c:pt>
                <c:pt idx="3">
                  <c:v>Jammu &amp; Kashmir</c:v>
                </c:pt>
                <c:pt idx="4">
                  <c:v>Manipur</c:v>
                </c:pt>
                <c:pt idx="5">
                  <c:v>Meghalaya</c:v>
                </c:pt>
                <c:pt idx="6">
                  <c:v>Mizoram</c:v>
                </c:pt>
                <c:pt idx="7">
                  <c:v>Nagaland</c:v>
                </c:pt>
                <c:pt idx="8">
                  <c:v>Sikkim</c:v>
                </c:pt>
                <c:pt idx="9">
                  <c:v>Tripura</c:v>
                </c:pt>
                <c:pt idx="10">
                  <c:v>Uttarakhand</c:v>
                </c:pt>
                <c:pt idx="11">
                  <c:v>Darjeeling (West Bengal)</c:v>
                </c:pt>
              </c:strCache>
            </c:strRef>
          </c:cat>
          <c:val>
            <c:numRef>
              <c:f>'Literacy rate charts'!$R$3:$R$14</c:f>
              <c:numCache>
                <c:formatCode>0.0</c:formatCode>
                <c:ptCount val="12"/>
                <c:pt idx="0">
                  <c:v>74.892633773808157</c:v>
                </c:pt>
                <c:pt idx="1">
                  <c:v>74.892633773808157</c:v>
                </c:pt>
                <c:pt idx="2">
                  <c:v>74.892633773808157</c:v>
                </c:pt>
                <c:pt idx="3">
                  <c:v>74.892633773808157</c:v>
                </c:pt>
                <c:pt idx="4">
                  <c:v>74.892633773808157</c:v>
                </c:pt>
                <c:pt idx="5">
                  <c:v>74.892633773808157</c:v>
                </c:pt>
                <c:pt idx="6">
                  <c:v>74.892633773808157</c:v>
                </c:pt>
                <c:pt idx="7">
                  <c:v>74.892633773808157</c:v>
                </c:pt>
                <c:pt idx="8">
                  <c:v>74.892633773808157</c:v>
                </c:pt>
                <c:pt idx="9">
                  <c:v>74.892633773808157</c:v>
                </c:pt>
                <c:pt idx="10">
                  <c:v>74.892633773808157</c:v>
                </c:pt>
                <c:pt idx="11">
                  <c:v>74.892633773808157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26-423A-A02E-0D1802151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591992"/>
        <c:axId val="271589640"/>
      </c:lineChart>
      <c:catAx>
        <c:axId val="27159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1589640"/>
        <c:crosses val="autoZero"/>
        <c:auto val="1"/>
        <c:lblAlgn val="ctr"/>
        <c:lblOffset val="100"/>
        <c:noMultiLvlLbl val="0"/>
      </c:catAx>
      <c:valAx>
        <c:axId val="2715896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dirty="0">
                    <a:latin typeface="+mn-lt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4.0321402137228367E-2"/>
              <c:y val="0.257127256976519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15919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00424-4C66-4187-A905-6A88913E51B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59EE-CCA9-4896-8E09-365314C82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4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one slide from three</a:t>
            </a:r>
            <a:r>
              <a:rPr lang="en-US" baseline="0" dirty="0"/>
              <a:t> options to end your presentation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59EE-CCA9-4896-8E09-365314C820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A7E4023-7C5A-794D-9616-DD305B814E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on icon to insert photo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E6EFFBC1-BA86-8046-BC9A-CB13E7B6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840" y="4329250"/>
            <a:ext cx="5529007" cy="2217334"/>
          </a:xfrm>
        </p:spPr>
        <p:txBody>
          <a:bodyPr anchor="b" anchorCtr="0"/>
          <a:lstStyle>
            <a:lvl1pPr>
              <a:lnSpc>
                <a:spcPts val="62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67D99-9D5D-414B-85F4-6F149FAD1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29817" cy="320040"/>
          </a:xfrm>
          <a:prstGeom prst="rect">
            <a:avLst/>
          </a:prstGeom>
        </p:spPr>
      </p:pic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946B509-B4F3-5749-8CF1-6EBB8FA97E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7200"/>
            <a:ext cx="5754688" cy="6400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B35613BB-8B44-1740-AA87-24ED067750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4152" y="457201"/>
            <a:ext cx="1502569" cy="363141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BA347B6-8885-B442-B21B-DB3C1CC629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53" y="6183442"/>
            <a:ext cx="3432048" cy="363142"/>
          </a:xfr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chemeClr val="bg2"/>
                </a:solidFill>
                <a:latin typeface="Century Gothic" panose="020B0502020202020204" pitchFamily="34" charset="0"/>
                <a:ea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05D11C9-134C-AD48-927C-CFCC6D0247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52" y="5853755"/>
            <a:ext cx="5118100" cy="329686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124678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Image with quote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B5ECC1-0E1C-7243-B40A-1A6EB1EB07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85C4B8-9B8A-1149-A76C-AB216125D63A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647BF0-3587-CA44-BDA0-C9B703C6F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A54E49A-CFD7-AE4E-9230-A92FB5F8A8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30">
            <a:extLst>
              <a:ext uri="{FF2B5EF4-FFF2-40B4-BE49-F238E27FC236}">
                <a16:creationId xmlns:a16="http://schemas.microsoft.com/office/drawing/2014/main" id="{98466DF1-E127-CC47-BF1D-FF865F8A6C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556669"/>
            <a:ext cx="3741737" cy="1744662"/>
          </a:xfrm>
          <a:solidFill>
            <a:schemeClr val="bg1">
              <a:alpha val="70000"/>
            </a:schemeClr>
          </a:solidFill>
        </p:spPr>
        <p:txBody>
          <a:bodyPr lIns="365760" tIns="365760" rIns="365760" bIns="365760" anchor="ctr">
            <a:spAutoFit/>
          </a:bodyPr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quote text</a:t>
            </a:r>
          </a:p>
        </p:txBody>
      </p:sp>
    </p:spTree>
    <p:extLst>
      <p:ext uri="{BB962C8B-B14F-4D97-AF65-F5344CB8AC3E}">
        <p14:creationId xmlns:p14="http://schemas.microsoft.com/office/powerpoint/2010/main" val="320111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Image with quote_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B5ECC1-0E1C-7243-B40A-1A6EB1EB07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85C4B8-9B8A-1149-A76C-AB216125D63A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647BF0-3587-CA44-BDA0-C9B703C6F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A54E49A-CFD7-AE4E-9230-A92FB5F8A8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30">
            <a:extLst>
              <a:ext uri="{FF2B5EF4-FFF2-40B4-BE49-F238E27FC236}">
                <a16:creationId xmlns:a16="http://schemas.microsoft.com/office/drawing/2014/main" id="{98466DF1-E127-CC47-BF1D-FF865F8A6C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2567225"/>
            <a:ext cx="3725333" cy="1723549"/>
          </a:xfrm>
          <a:solidFill>
            <a:schemeClr val="tx1">
              <a:alpha val="70000"/>
            </a:schemeClr>
          </a:solidFill>
          <a:ln>
            <a:noFill/>
          </a:ln>
        </p:spPr>
        <p:txBody>
          <a:bodyPr lIns="365760" tIns="365760" rIns="365760" bIns="365760" anchor="ctr">
            <a:spAutoFit/>
          </a:bodyPr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quote text</a:t>
            </a:r>
          </a:p>
        </p:txBody>
      </p:sp>
    </p:spTree>
    <p:extLst>
      <p:ext uri="{BB962C8B-B14F-4D97-AF65-F5344CB8AC3E}">
        <p14:creationId xmlns:p14="http://schemas.microsoft.com/office/powerpoint/2010/main" val="277728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ed_Alternate_hightlighter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5C4B8-9B8A-1149-A76C-AB216125D63A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47BF0-3587-CA44-BDA0-C9B703C6F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AA54E49A-CFD7-AE4E-9230-A92FB5F8A8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98466DF1-E127-CC47-BF1D-FF865F8A6C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768600" y="3136612"/>
            <a:ext cx="6654800" cy="584775"/>
          </a:xfrm>
        </p:spPr>
        <p:txBody>
          <a:bodyPr anchor="ctr">
            <a:spAutoFit/>
          </a:bodyPr>
          <a:lstStyle>
            <a:lvl1pPr>
              <a:defRPr sz="3200" b="1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584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alternate_highlighter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647BF0-3587-CA44-BDA0-C9B703C6F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AA54E49A-CFD7-AE4E-9230-A92FB5F8A8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98466DF1-E127-CC47-BF1D-FF865F8A6C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768600" y="3136612"/>
            <a:ext cx="6654800" cy="584775"/>
          </a:xfrm>
        </p:spPr>
        <p:txBody>
          <a:bodyPr anchor="ctr">
            <a:spAutoFit/>
          </a:bodyPr>
          <a:lstStyle>
            <a:lvl1pPr>
              <a:defRPr sz="3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58894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85C4B8-9B8A-1149-A76C-AB216125D63A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647BF0-3587-CA44-BDA0-C9B703C6F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5" name="Picture Placeholder 30">
            <a:extLst>
              <a:ext uri="{FF2B5EF4-FFF2-40B4-BE49-F238E27FC236}">
                <a16:creationId xmlns:a16="http://schemas.microsoft.com/office/drawing/2014/main" id="{98466DF1-E127-CC47-BF1D-FF865F8A6C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8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_Colo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5C4B8-9B8A-1149-A76C-AB216125D63A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647BF0-3587-CA44-BDA0-C9B703C6F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A54E49A-CFD7-AE4E-9230-A92FB5F8A8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98466DF1-E127-CC47-BF1D-FF865F8A6C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4984794" y="728345"/>
            <a:ext cx="6305550" cy="582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spc="-150" baseline="0">
                <a:solidFill>
                  <a:schemeClr val="tx1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645"/>
            <a:ext cx="5755123" cy="64013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62217" y="4776281"/>
            <a:ext cx="6550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Protect the pulse.</a:t>
            </a:r>
          </a:p>
        </p:txBody>
      </p:sp>
    </p:spTree>
    <p:extLst>
      <p:ext uri="{BB962C8B-B14F-4D97-AF65-F5344CB8AC3E}">
        <p14:creationId xmlns:p14="http://schemas.microsoft.com/office/powerpoint/2010/main" val="36317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5C4B8-9B8A-1149-A76C-AB216125D63A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647BF0-3587-CA44-BDA0-C9B703C6F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A54E49A-CFD7-AE4E-9230-A92FB5F8A8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tx1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98466DF1-E127-CC47-BF1D-FF865F8A6C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4984794" y="728345"/>
            <a:ext cx="6305550" cy="5822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spc="-150" baseline="0">
                <a:solidFill>
                  <a:schemeClr val="tx1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645"/>
            <a:ext cx="5755123" cy="64013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62217" y="4776281"/>
            <a:ext cx="6550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Protect the pulse.</a:t>
            </a:r>
          </a:p>
        </p:txBody>
      </p:sp>
    </p:spTree>
    <p:extLst>
      <p:ext uri="{BB962C8B-B14F-4D97-AF65-F5344CB8AC3E}">
        <p14:creationId xmlns:p14="http://schemas.microsoft.com/office/powerpoint/2010/main" val="21286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-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3">
            <a:extLst>
              <a:ext uri="{FF2B5EF4-FFF2-40B4-BE49-F238E27FC236}">
                <a16:creationId xmlns:a16="http://schemas.microsoft.com/office/drawing/2014/main" id="{5A7E4023-7C5A-794D-9616-DD305B814E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on icon to 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-975360" y="3774513"/>
            <a:ext cx="14142720" cy="4135047"/>
          </a:xfrm>
          <a:solidFill>
            <a:schemeClr val="bg2">
              <a:lumMod val="10000"/>
              <a:alpha val="60000"/>
            </a:schemeClr>
          </a:solidFill>
          <a:effectLst>
            <a:softEdge rad="812800"/>
          </a:effectLst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5">
            <a:extLst>
              <a:ext uri="{FF2B5EF4-FFF2-40B4-BE49-F238E27FC236}">
                <a16:creationId xmlns:a16="http://schemas.microsoft.com/office/drawing/2014/main" id="{6946B509-B4F3-5749-8CF1-6EBB8FA97E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57200"/>
            <a:ext cx="5754688" cy="6400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C24C2-69D5-FE45-8DA2-3DB46501D0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54688" y="800494"/>
            <a:ext cx="5565775" cy="809625"/>
          </a:xfrm>
        </p:spPr>
        <p:txBody>
          <a:bodyPr/>
          <a:lstStyle>
            <a:lvl1pPr algn="r">
              <a:defRPr sz="30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here to add thank you</a:t>
            </a:r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7155899" y="4927432"/>
            <a:ext cx="4164564" cy="1619169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wrap="none" lIns="0" tIns="0" rIns="0" bIns="0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6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6E4929-44F0-7F49-B543-A56A80FA02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7B13CD-D50E-814B-BAB0-A0ACF5B43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58CC9-2616-4D80-9228-F753755B64E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782AA-9712-7047-8A1B-B1C9F51B9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274" y="1600200"/>
            <a:ext cx="11094085" cy="390355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D92C58-2A4A-1E4D-A0B0-A9DC8535DAF4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FD2B88-4982-B14C-ADD0-165FCC0F9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B385F24E-9C58-C245-986E-8DA5954D4C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06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36E4929-44F0-7F49-B543-A56A80FA02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7B13CD-D50E-814B-BAB0-A0ACF5B435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58CC9-2616-4D80-9228-F753755B64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D9DEC3-0918-DC44-82A1-942E60427D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39" y="1600200"/>
            <a:ext cx="5120640" cy="420793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AC421E5-4C37-DE4E-B37D-92463504FA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6214" y="1600200"/>
            <a:ext cx="5116512" cy="420793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21925F9-8FF4-2E4E-B844-47E9DAA44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FD1E1FC4-33DA-D447-869D-3767A45740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Picture Placeholder 30">
            <a:extLst>
              <a:ext uri="{FF2B5EF4-FFF2-40B4-BE49-F238E27FC236}">
                <a16:creationId xmlns:a16="http://schemas.microsoft.com/office/drawing/2014/main" id="{323B11AF-5ECA-2849-9C9C-D99B8D9AFE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12933" y="1600200"/>
            <a:ext cx="0" cy="4445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5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85C4B8-9B8A-1149-A76C-AB216125D63A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647BF0-3587-CA44-BDA0-C9B703C6F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A54E49A-CFD7-AE4E-9230-A92FB5F8A8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tx1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30">
            <a:extLst>
              <a:ext uri="{FF2B5EF4-FFF2-40B4-BE49-F238E27FC236}">
                <a16:creationId xmlns:a16="http://schemas.microsoft.com/office/drawing/2014/main" id="{98466DF1-E127-CC47-BF1D-FF865F8A6CD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B987E0-188D-2241-B249-B9C0C381F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3827" y="2524132"/>
            <a:ext cx="6304346" cy="1809736"/>
          </a:xfrm>
        </p:spPr>
        <p:txBody>
          <a:bodyPr anchor="ctr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04042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text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3422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2CD7B-734C-434F-981B-EADA2F6A28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2826"/>
            <a:ext cx="12192000" cy="3435174"/>
          </a:xfrm>
        </p:spPr>
        <p:txBody>
          <a:bodyPr/>
          <a:lstStyle/>
          <a:p>
            <a:r>
              <a:rPr lang="en-US" dirty="0"/>
              <a:t>Click on icon to insert image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B4BD44C-A6B0-B94B-84CC-1D1FF419C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736262"/>
            <a:ext cx="4405325" cy="2093899"/>
          </a:xfrm>
        </p:spPr>
        <p:txBody>
          <a:bodyPr anchor="ctr" anchorCtr="0"/>
          <a:lstStyle>
            <a:lvl1pPr fontAlgn="t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4FEBB74-7261-2A46-BE7C-6EAB137077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46632C-C0B5-C94F-A24B-A10D01A5ED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D58CC9-2616-4D80-9228-F753755B64E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BC1E31-11DA-914F-AA07-39E36D4B3E60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EE20DDB-30E0-FA43-B3DF-6B8FA08D0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603FBC88-570A-0547-8E56-CC781B1388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Picture Placeholder 30">
            <a:extLst>
              <a:ext uri="{FF2B5EF4-FFF2-40B4-BE49-F238E27FC236}">
                <a16:creationId xmlns:a16="http://schemas.microsoft.com/office/drawing/2014/main" id="{580DCB25-19BB-5A43-B7FB-9FE3BAD70F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93782AA-9712-7047-8A1B-B1C9F51B92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481" y="736262"/>
            <a:ext cx="6376878" cy="20938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5515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text-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2CD7B-734C-434F-981B-EADA2F6A28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29000"/>
            <a:ext cx="12192000" cy="3429000"/>
          </a:xfrm>
        </p:spPr>
        <p:txBody>
          <a:bodyPr/>
          <a:lstStyle/>
          <a:p>
            <a:r>
              <a:rPr lang="en-US" dirty="0"/>
              <a:t>Click on icon to insert image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B4BD44C-A6B0-B94B-84CC-1D1FF419C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736262"/>
            <a:ext cx="4405325" cy="2093899"/>
          </a:xfrm>
        </p:spPr>
        <p:txBody>
          <a:bodyPr anchor="ctr" anchorCtr="0"/>
          <a:lstStyle>
            <a:lvl1pPr fontAlgn="t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4FEBB74-7261-2A46-BE7C-6EAB137077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46632C-C0B5-C94F-A24B-A10D01A5ED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D58CC9-2616-4D80-9228-F753755B64E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BC1E31-11DA-914F-AA07-39E36D4B3E60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EE20DDB-30E0-FA43-B3DF-6B8FA08D0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603FBC88-570A-0547-8E56-CC781B1388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Picture Placeholder 30">
            <a:extLst>
              <a:ext uri="{FF2B5EF4-FFF2-40B4-BE49-F238E27FC236}">
                <a16:creationId xmlns:a16="http://schemas.microsoft.com/office/drawing/2014/main" id="{580DCB25-19BB-5A43-B7FB-9FE3BAD70F1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93782AA-9712-7047-8A1B-B1C9F51B92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481" y="736262"/>
            <a:ext cx="6376878" cy="20938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3292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Image/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57AA-A913-CC4C-A977-661FAB15A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D71F3-E6BD-9949-8780-18B81B96D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BC6DB-7BAF-274B-B235-200CA5255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58CC9-2616-4D80-9228-F753755B64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122BB4-F67A-8E43-9FA5-81327F1D2C9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9275" y="1600200"/>
            <a:ext cx="5120640" cy="4343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figure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70246D-5446-694D-AC8D-3BD286EE8074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BE0BA3-0844-E84E-9EFD-C976EACBC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F4319D68-B856-A543-9246-6E09A26C3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Picture Placeholder 30">
            <a:extLst>
              <a:ext uri="{FF2B5EF4-FFF2-40B4-BE49-F238E27FC236}">
                <a16:creationId xmlns:a16="http://schemas.microsoft.com/office/drawing/2014/main" id="{BFD67268-16CF-DC4F-B776-58ACBF0FBA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F5122BB4-F67A-8E43-9FA5-81327F1D2C9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522085" y="1600200"/>
            <a:ext cx="5120640" cy="4343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figure</a:t>
            </a:r>
          </a:p>
        </p:txBody>
      </p:sp>
    </p:spTree>
    <p:extLst>
      <p:ext uri="{BB962C8B-B14F-4D97-AF65-F5344CB8AC3E}">
        <p14:creationId xmlns:p14="http://schemas.microsoft.com/office/powerpoint/2010/main" val="329141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ACD50-73E0-4944-9566-D585B345B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1D4FA-D632-EE46-954C-4E48BA8DA5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58CC9-2616-4D80-9228-F753755B64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207430-EEAF-E34F-A15F-79E0BE4F08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9275" y="2570955"/>
            <a:ext cx="5120640" cy="34149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8F1828-95BD-3F4B-ABD0-A70E1A28AB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7DA941-AA07-5F43-94C8-3A0A3D6F8444}"/>
              </a:ext>
            </a:extLst>
          </p:cNvPr>
          <p:cNvSpPr/>
          <p:nvPr/>
        </p:nvSpPr>
        <p:spPr>
          <a:xfrm>
            <a:off x="11643360" y="6315533"/>
            <a:ext cx="548640" cy="548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352085-BA73-3F46-98BB-5B19A1B21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2288E1A6-FB55-4147-9D0A-30274E66ED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CA8933BF-0610-5541-B17F-D43E99EB1C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228C1C3-B5C1-3A42-8774-D36E11A243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788801"/>
            <a:ext cx="5120005" cy="1858578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508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ACD50-73E0-4944-9566-D585B345B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1D4FA-D632-EE46-954C-4E48BA8DA5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58CC9-2616-4D80-9228-F753755B64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207430-EEAF-E34F-A15F-79E0BE4F08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2502" y="2570955"/>
            <a:ext cx="5120640" cy="34149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8F1828-95BD-3F4B-ABD0-A70E1A28AB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775" y="0"/>
            <a:ext cx="6096000" cy="6858000"/>
          </a:xfrm>
        </p:spPr>
        <p:txBody>
          <a:bodyPr/>
          <a:lstStyle/>
          <a:p>
            <a:r>
              <a:rPr lang="en-US" dirty="0"/>
              <a:t>Click icon to insert image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352085-BA73-3F46-98BB-5B19A1B21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608" y="6413781"/>
            <a:ext cx="352144" cy="352144"/>
          </a:xfrm>
          <a:prstGeom prst="rect">
            <a:avLst/>
          </a:prstGeom>
        </p:spPr>
      </p:pic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2288E1A6-FB55-4147-9D0A-30274E66ED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42725" y="6307138"/>
            <a:ext cx="549275" cy="550862"/>
          </a:xfrm>
          <a:solidFill>
            <a:schemeClr val="accent3"/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CA8933BF-0610-5541-B17F-D43E99EB1C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41149" y="6413500"/>
            <a:ext cx="352425" cy="3524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0228C1C3-B5C1-3A42-8774-D36E11A243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1867" y="788801"/>
            <a:ext cx="5120005" cy="1858578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5213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1B6CB5-1553-42F8-A89D-EC7394DD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98223"/>
            <a:ext cx="11094720" cy="6944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D669F-B9B6-4394-ABEC-4B1F0AA09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600200"/>
            <a:ext cx="1109472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2284C-6008-4EE1-9162-E103E402B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640" y="63590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Century Gothic" panose="020B0502020202020204" pitchFamily="34" charset="0"/>
                <a:ea typeface="Source Sans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8CD1-82E4-4D5B-B85C-AA20B2377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" y="6359034"/>
            <a:ext cx="43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  <a:latin typeface="Century Gothic" panose="020B0502020202020204" pitchFamily="34" charset="0"/>
                <a:ea typeface="Source Sans Pro" panose="020B0503030403020204" pitchFamily="34" charset="0"/>
              </a:defRPr>
            </a:lvl1pPr>
          </a:lstStyle>
          <a:p>
            <a:fld id="{C1D58CC9-2616-4D80-9228-F753755B6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  <p:sldLayoutId id="2147484119" r:id="rId17"/>
  </p:sldLayoutIdLst>
  <p:txStyles>
    <p:titleStyle>
      <a:lvl1pPr algn="l" defTabSz="914400" rtl="0" eaLnBrk="1" fontAlgn="t" latinLnBrk="0" hangingPunct="1">
        <a:lnSpc>
          <a:spcPct val="100000"/>
        </a:lnSpc>
        <a:spcBef>
          <a:spcPct val="0"/>
        </a:spcBef>
        <a:buNone/>
        <a:defRPr sz="4400" b="1" kern="1200" spc="-150" baseline="0">
          <a:solidFill>
            <a:schemeClr val="tx1"/>
          </a:solidFill>
          <a:latin typeface="Century Gothic" panose="020B0502020202020204" pitchFamily="34" charset="0"/>
          <a:ea typeface="Source Sans Pro" panose="020B0503030403020204" pitchFamily="34" charset="0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 spc="-50" baseline="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 spc="-5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 spc="-5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 spc="-5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 spc="-5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rsindia.org/mlatrack?state=Himachal%20Pradesh" TargetMode="External"/><Relationship Id="rId3" Type="http://schemas.openxmlformats.org/officeDocument/2006/relationships/chart" Target="../charts/chart11.xml"/><Relationship Id="rId7" Type="http://schemas.openxmlformats.org/officeDocument/2006/relationships/hyperlink" Target="https://prsindia.org/mlatrack?state=Uttarakhand" TargetMode="Externa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la.neva.gov.in/ContactDirectory/MenuContactDirec" TargetMode="External"/><Relationship Id="rId5" Type="http://schemas.openxmlformats.org/officeDocument/2006/relationships/hyperlink" Target="https://assam.gov.in/about-us/395" TargetMode="External"/><Relationship Id="rId4" Type="http://schemas.openxmlformats.org/officeDocument/2006/relationships/hyperlink" Target="https://www.india.gov.in/my-government/whos-who/mlasmlcs" TargetMode="External"/><Relationship Id="rId9" Type="http://schemas.openxmlformats.org/officeDocument/2006/relationships/hyperlink" Target="https://www.sikkim.gov.in/departments/sikkim-legislative-assembl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group of people walking on a dirt path&#10;&#10;Description automatically generated with low confidence">
            <a:extLst>
              <a:ext uri="{FF2B5EF4-FFF2-40B4-BE49-F238E27FC236}">
                <a16:creationId xmlns:a16="http://schemas.microsoft.com/office/drawing/2014/main" id="{D415056C-8764-443A-A259-9A289878CD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6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94BBD3-F5D6-4DB7-B2F1-5B46644E83D3}"/>
              </a:ext>
            </a:extLst>
          </p:cNvPr>
          <p:cNvSpPr/>
          <p:nvPr/>
        </p:nvSpPr>
        <p:spPr>
          <a:xfrm>
            <a:off x="-841829" y="3225801"/>
            <a:ext cx="13875658" cy="4829628"/>
          </a:xfrm>
          <a:prstGeom prst="rect">
            <a:avLst/>
          </a:prstGeom>
          <a:solidFill>
            <a:schemeClr val="bg2">
              <a:lumMod val="10000"/>
              <a:alpha val="4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195FB8-4B74-4CAF-8805-2E9952D7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88" y="4329250"/>
            <a:ext cx="5875308" cy="2217334"/>
          </a:xfrm>
        </p:spPr>
        <p:txBody>
          <a:bodyPr/>
          <a:lstStyle/>
          <a:p>
            <a:r>
              <a:rPr lang="en-US" dirty="0"/>
              <a:t>An overview of gender gaps in the HKH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E5999D-0ED0-401F-B5F6-22B6DF70C0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1EF556-28CE-4BF6-B9B7-841F202AB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 March 2022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48DE-08D5-46EB-A419-9301F9D31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Chanda Gurung Goodrich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D4B935D-ED3D-4952-B205-8F234C85C8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30959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74EA18-2108-4EBA-8873-61C95BE30F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FD5E836-82CF-48C6-9D56-583120C80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Pakistan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433411E-2F4B-4E6A-9A6C-26F6BE5352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338852"/>
              </p:ext>
            </p:extLst>
          </p:nvPr>
        </p:nvGraphicFramePr>
        <p:xfrm>
          <a:off x="1080038" y="1446561"/>
          <a:ext cx="9881472" cy="451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953E4BC-A400-4D11-8DB7-ACA2EC27B09E}"/>
              </a:ext>
            </a:extLst>
          </p:cNvPr>
          <p:cNvGrpSpPr/>
          <p:nvPr/>
        </p:nvGrpSpPr>
        <p:grpSpPr>
          <a:xfrm>
            <a:off x="5000511" y="5123483"/>
            <a:ext cx="2190977" cy="322617"/>
            <a:chOff x="2090057" y="5382985"/>
            <a:chExt cx="2190977" cy="3226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149B1E-7FCC-4562-B834-96182D5083E1}"/>
                </a:ext>
              </a:extLst>
            </p:cNvPr>
            <p:cNvSpPr/>
            <p:nvPr/>
          </p:nvSpPr>
          <p:spPr>
            <a:xfrm>
              <a:off x="2090057" y="5480957"/>
              <a:ext cx="168729" cy="141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1C8CF0-F9D0-4169-A6A5-A1915CC66517}"/>
                </a:ext>
              </a:extLst>
            </p:cNvPr>
            <p:cNvSpPr/>
            <p:nvPr/>
          </p:nvSpPr>
          <p:spPr>
            <a:xfrm>
              <a:off x="3110320" y="5480957"/>
              <a:ext cx="168729" cy="14151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F01176-0E8C-480F-9769-B591822E5AEB}"/>
                </a:ext>
              </a:extLst>
            </p:cNvPr>
            <p:cNvSpPr txBox="1"/>
            <p:nvPr/>
          </p:nvSpPr>
          <p:spPr>
            <a:xfrm>
              <a:off x="2268174" y="5382985"/>
              <a:ext cx="78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Men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CA4948-8D86-4DB9-B95C-A7186217A258}"/>
                </a:ext>
              </a:extLst>
            </p:cNvPr>
            <p:cNvSpPr txBox="1"/>
            <p:nvPr/>
          </p:nvSpPr>
          <p:spPr>
            <a:xfrm>
              <a:off x="3272107" y="5397825"/>
              <a:ext cx="1008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Women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4B899D9-F65F-401D-BA8C-AC0CC5004836}"/>
              </a:ext>
            </a:extLst>
          </p:cNvPr>
          <p:cNvSpPr txBox="1"/>
          <p:nvPr/>
        </p:nvSpPr>
        <p:spPr>
          <a:xfrm>
            <a:off x="1774090" y="5911194"/>
            <a:ext cx="8493368" cy="274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562100" algn="l"/>
              </a:tabLs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Election Commission of Pakistan; Election Commission of AJK Election Commission of GB</a:t>
            </a:r>
          </a:p>
        </p:txBody>
      </p:sp>
    </p:spTree>
    <p:extLst>
      <p:ext uri="{BB962C8B-B14F-4D97-AF65-F5344CB8AC3E}">
        <p14:creationId xmlns:p14="http://schemas.microsoft.com/office/powerpoint/2010/main" val="15656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D06D6-C427-4BF9-B903-899D775484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69FB26-22E1-48A7-8772-59D4A119D4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29550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ACD5EA-8A32-4AB8-8519-07744810B9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680D4ED9-7F47-41D0-94B7-D1C428C301C5}"/>
              </a:ext>
            </a:extLst>
          </p:cNvPr>
          <p:cNvSpPr txBox="1">
            <a:spLocks/>
          </p:cNvSpPr>
          <p:nvPr/>
        </p:nvSpPr>
        <p:spPr>
          <a:xfrm>
            <a:off x="4583047" y="965565"/>
            <a:ext cx="7334314" cy="50669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spc="-50" baseline="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spc="-5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spc="-5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spc="-5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 spc="-50" baseline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</a:rPr>
              <a:t>Indicators at sub-national level – Province/state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Demography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Total population; age group-wise; maternal and child mortality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Literacy and Education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 </a:t>
            </a:r>
            <a:r>
              <a:rPr lang="en-US" sz="1800" i="1" dirty="0">
                <a:solidFill>
                  <a:schemeClr val="bg1"/>
                </a:solidFill>
              </a:rPr>
              <a:t>Literacy rate; enrollment and drop-out rates; education levels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Employment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Employment/economic participation rate; unemployment rate; sector-wise employment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Political representation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National parliament; state/provincial legislatures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1216C9B1-DA8E-40E9-99B5-CCA591D05D52}"/>
              </a:ext>
            </a:extLst>
          </p:cNvPr>
          <p:cNvSpPr txBox="1">
            <a:spLocks/>
          </p:cNvSpPr>
          <p:nvPr/>
        </p:nvSpPr>
        <p:spPr>
          <a:xfrm>
            <a:off x="676243" y="2934217"/>
            <a:ext cx="3336958" cy="69448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 spc="-150" baseline="0">
                <a:solidFill>
                  <a:schemeClr val="bg1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algn="l"/>
            <a:r>
              <a:rPr lang="en-US" sz="4400" dirty="0"/>
              <a:t>Background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2AF4F7-2BE8-40B5-9F78-6EB96B9D11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49392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C21B89-F922-4D42-8873-E0251676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Bangladesh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ECFC3F-8AB2-4B1B-81F8-17C180FE31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3899A8-BD86-4688-BECF-8504114CCA4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D965469-E4C5-9446-BE74-2531FAFE132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76187959"/>
              </p:ext>
            </p:extLst>
          </p:nvPr>
        </p:nvGraphicFramePr>
        <p:xfrm>
          <a:off x="752475" y="1784291"/>
          <a:ext cx="4800606" cy="352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06B55D6B-2214-491E-90C7-2B5BC8A7C0A3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391559802"/>
              </p:ext>
            </p:extLst>
          </p:nvPr>
        </p:nvGraphicFramePr>
        <p:xfrm>
          <a:off x="5959607" y="1890376"/>
          <a:ext cx="5479918" cy="363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6940B7E-1926-4E6D-BFF4-0CBA1CF7A214}"/>
              </a:ext>
            </a:extLst>
          </p:cNvPr>
          <p:cNvGrpSpPr/>
          <p:nvPr/>
        </p:nvGrpSpPr>
        <p:grpSpPr>
          <a:xfrm>
            <a:off x="2724060" y="5379030"/>
            <a:ext cx="6743879" cy="326572"/>
            <a:chOff x="2090057" y="5379030"/>
            <a:chExt cx="6743879" cy="3265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FC7D2F-F697-4603-8C67-4ABE0CEF2E8F}"/>
                </a:ext>
              </a:extLst>
            </p:cNvPr>
            <p:cNvSpPr/>
            <p:nvPr/>
          </p:nvSpPr>
          <p:spPr>
            <a:xfrm>
              <a:off x="2090057" y="5480957"/>
              <a:ext cx="168729" cy="141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06F22B-487A-44FB-9AEE-BBC0C7BCC000}"/>
                </a:ext>
              </a:extLst>
            </p:cNvPr>
            <p:cNvSpPr/>
            <p:nvPr/>
          </p:nvSpPr>
          <p:spPr>
            <a:xfrm>
              <a:off x="3110320" y="5480957"/>
              <a:ext cx="168729" cy="14151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01ACD56-B92B-4F22-AAE5-FD77BF4ECA88}"/>
                </a:ext>
              </a:extLst>
            </p:cNvPr>
            <p:cNvCxnSpPr/>
            <p:nvPr/>
          </p:nvCxnSpPr>
          <p:spPr>
            <a:xfrm>
              <a:off x="6221185" y="5540828"/>
              <a:ext cx="457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406414-2A2B-43C2-80B9-E9D088B43C03}"/>
                </a:ext>
              </a:extLst>
            </p:cNvPr>
            <p:cNvCxnSpPr/>
            <p:nvPr/>
          </p:nvCxnSpPr>
          <p:spPr>
            <a:xfrm>
              <a:off x="4239439" y="5540828"/>
              <a:ext cx="45720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950731-3ABE-4756-9F65-824146E1C418}"/>
                </a:ext>
              </a:extLst>
            </p:cNvPr>
            <p:cNvSpPr txBox="1"/>
            <p:nvPr/>
          </p:nvSpPr>
          <p:spPr>
            <a:xfrm>
              <a:off x="2268174" y="5382985"/>
              <a:ext cx="78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52C3F9-6417-4F2F-BB66-D9776209C9F6}"/>
                </a:ext>
              </a:extLst>
            </p:cNvPr>
            <p:cNvSpPr txBox="1"/>
            <p:nvPr/>
          </p:nvSpPr>
          <p:spPr>
            <a:xfrm>
              <a:off x="3272107" y="5397825"/>
              <a:ext cx="1008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Female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C4A440-A5F0-4700-ABB0-E0270EAF353A}"/>
                </a:ext>
              </a:extLst>
            </p:cNvPr>
            <p:cNvSpPr txBox="1"/>
            <p:nvPr/>
          </p:nvSpPr>
          <p:spPr>
            <a:xfrm>
              <a:off x="4696638" y="5379030"/>
              <a:ext cx="1524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National Male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F62BBC-ADA3-4C6D-A96E-6CAA93AE7E45}"/>
                </a:ext>
              </a:extLst>
            </p:cNvPr>
            <p:cNvSpPr txBox="1"/>
            <p:nvPr/>
          </p:nvSpPr>
          <p:spPr>
            <a:xfrm>
              <a:off x="6625588" y="5386939"/>
              <a:ext cx="2208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National Female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7CE01F3-4687-499F-8B66-4043A5AAA9EA}"/>
              </a:ext>
            </a:extLst>
          </p:cNvPr>
          <p:cNvSpPr txBox="1"/>
          <p:nvPr/>
        </p:nvSpPr>
        <p:spPr>
          <a:xfrm>
            <a:off x="548640" y="6102117"/>
            <a:ext cx="7088153" cy="274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Projected data based on Census 1991, 2001 and 2011</a:t>
            </a:r>
          </a:p>
        </p:txBody>
      </p:sp>
    </p:spTree>
    <p:extLst>
      <p:ext uri="{BB962C8B-B14F-4D97-AF65-F5344CB8AC3E}">
        <p14:creationId xmlns:p14="http://schemas.microsoft.com/office/powerpoint/2010/main" val="20339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9346FB-5253-4EAD-AB66-C4C545A8FE5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24112034"/>
              </p:ext>
            </p:extLst>
          </p:nvPr>
        </p:nvGraphicFramePr>
        <p:xfrm>
          <a:off x="1585459" y="1560512"/>
          <a:ext cx="9021082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58CCEA4-1E1E-45E6-9BCF-F6CE33CB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Bangladesh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11A64-8341-4505-98F9-A86B4422AD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09D788-A3C9-414C-8D4A-812B30A6AD7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F21AE-A61D-49CF-B116-1C5A52EA824A}"/>
              </a:ext>
            </a:extLst>
          </p:cNvPr>
          <p:cNvSpPr txBox="1"/>
          <p:nvPr/>
        </p:nvSpPr>
        <p:spPr>
          <a:xfrm>
            <a:off x="548640" y="6002054"/>
            <a:ext cx="8987246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Election Commission of Bangladesh, 2015; Banglades</a:t>
            </a:r>
            <a:r>
              <a:rPr lang="en-U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h Bureau of Statistics, 2019</a:t>
            </a:r>
            <a:endParaRPr lang="en-US" sz="1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BF22-D029-4A19-B34B-8B83A593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F0751-8569-4BBB-A574-575184C1EB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D50006-B20A-401B-850B-6F4904C2AD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4FE0A9F-295A-3E47-9078-A50378CF99A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88742972"/>
              </p:ext>
            </p:extLst>
          </p:nvPr>
        </p:nvGraphicFramePr>
        <p:xfrm>
          <a:off x="208722" y="1600200"/>
          <a:ext cx="546182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AD93DF8-C3CE-9147-ABD8-BD17FC439474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1735146"/>
              </p:ext>
            </p:extLst>
          </p:nvPr>
        </p:nvGraphicFramePr>
        <p:xfrm>
          <a:off x="6086154" y="1641087"/>
          <a:ext cx="5556571" cy="418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420D03B-B896-49C3-B009-DAAF9DE1F525}"/>
              </a:ext>
            </a:extLst>
          </p:cNvPr>
          <p:cNvGrpSpPr/>
          <p:nvPr/>
        </p:nvGrpSpPr>
        <p:grpSpPr>
          <a:xfrm>
            <a:off x="3483321" y="5673400"/>
            <a:ext cx="6272784" cy="295794"/>
            <a:chOff x="2090057" y="5379030"/>
            <a:chExt cx="6272784" cy="2957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368ECC-F8E8-4599-87C8-23EFC60E99D6}"/>
                </a:ext>
              </a:extLst>
            </p:cNvPr>
            <p:cNvSpPr/>
            <p:nvPr/>
          </p:nvSpPr>
          <p:spPr>
            <a:xfrm>
              <a:off x="2090057" y="5480957"/>
              <a:ext cx="168729" cy="141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C563C1-8D55-47DF-80B5-807F4E7A2E46}"/>
                </a:ext>
              </a:extLst>
            </p:cNvPr>
            <p:cNvSpPr/>
            <p:nvPr/>
          </p:nvSpPr>
          <p:spPr>
            <a:xfrm>
              <a:off x="3110320" y="5480957"/>
              <a:ext cx="168729" cy="14151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8692DB-2DE0-42F9-B910-F9E3E88DF470}"/>
                </a:ext>
              </a:extLst>
            </p:cNvPr>
            <p:cNvCxnSpPr/>
            <p:nvPr/>
          </p:nvCxnSpPr>
          <p:spPr>
            <a:xfrm>
              <a:off x="6221185" y="5540828"/>
              <a:ext cx="457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AE4C26-A2DC-44F4-9E18-811074926815}"/>
                </a:ext>
              </a:extLst>
            </p:cNvPr>
            <p:cNvCxnSpPr/>
            <p:nvPr/>
          </p:nvCxnSpPr>
          <p:spPr>
            <a:xfrm>
              <a:off x="4239439" y="5540828"/>
              <a:ext cx="45720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C83385-89DE-4A54-B99F-15F16BA2F687}"/>
                </a:ext>
              </a:extLst>
            </p:cNvPr>
            <p:cNvSpPr txBox="1"/>
            <p:nvPr/>
          </p:nvSpPr>
          <p:spPr>
            <a:xfrm>
              <a:off x="2268174" y="5382985"/>
              <a:ext cx="783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Male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EE221B-A217-4A68-821A-F7A884D25B2A}"/>
                </a:ext>
              </a:extLst>
            </p:cNvPr>
            <p:cNvSpPr txBox="1"/>
            <p:nvPr/>
          </p:nvSpPr>
          <p:spPr>
            <a:xfrm>
              <a:off x="3272107" y="5397825"/>
              <a:ext cx="10089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Female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8A6E56-7F85-40E9-BCE5-0918F2482FFA}"/>
                </a:ext>
              </a:extLst>
            </p:cNvPr>
            <p:cNvSpPr txBox="1"/>
            <p:nvPr/>
          </p:nvSpPr>
          <p:spPr>
            <a:xfrm>
              <a:off x="4696638" y="5379030"/>
              <a:ext cx="15245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National Male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D69164-466F-40ED-A551-DB0F20FBD5F7}"/>
                </a:ext>
              </a:extLst>
            </p:cNvPr>
            <p:cNvSpPr txBox="1"/>
            <p:nvPr/>
          </p:nvSpPr>
          <p:spPr>
            <a:xfrm>
              <a:off x="6625588" y="5386939"/>
              <a:ext cx="1737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National Female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BCD5EE5-C9D2-4E48-9535-EFEB8E372AF0}"/>
              </a:ext>
            </a:extLst>
          </p:cNvPr>
          <p:cNvSpPr/>
          <p:nvPr/>
        </p:nvSpPr>
        <p:spPr>
          <a:xfrm>
            <a:off x="7132954" y="1477563"/>
            <a:ext cx="4689769" cy="423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Labour force participation rate (Aged 15 years and above), 2019</a:t>
            </a:r>
            <a:r>
              <a:rPr lang="en-US" sz="1200" b="1" baseline="30000" dirty="0">
                <a:solidFill>
                  <a:schemeClr val="tx1"/>
                </a:solidFill>
              </a:rPr>
              <a:t>**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BDD3C8-6230-42BC-86C9-151A74CC8311}"/>
              </a:ext>
            </a:extLst>
          </p:cNvPr>
          <p:cNvSpPr txBox="1"/>
          <p:nvPr/>
        </p:nvSpPr>
        <p:spPr>
          <a:xfrm>
            <a:off x="401682" y="6223844"/>
            <a:ext cx="5084064" cy="259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562100" algn="l"/>
              </a:tabLs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100" i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Projected from National Census of 2000 and 2010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3649" y="6223518"/>
            <a:ext cx="6096000" cy="259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62100" algn="l"/>
              </a:tabLst>
            </a:pPr>
            <a:r>
              <a:rPr lang="en-US" sz="1100" i="1" dirty="0">
                <a:ea typeface="Calibri" panose="020F0502020204030204" pitchFamily="34" charset="0"/>
                <a:cs typeface="Times New Roman" panose="02020603050405020304" pitchFamily="18" charset="0"/>
              </a:rPr>
              <a:t>|   **Women and Men in China - Facts and figures in 2019</a:t>
            </a:r>
          </a:p>
        </p:txBody>
      </p:sp>
    </p:spTree>
    <p:extLst>
      <p:ext uri="{BB962C8B-B14F-4D97-AF65-F5344CB8AC3E}">
        <p14:creationId xmlns:p14="http://schemas.microsoft.com/office/powerpoint/2010/main" val="6268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1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C21B89-F922-4D42-8873-E0251676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ECFC3F-8AB2-4B1B-81F8-17C180FE31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3899A8-BD86-4688-BECF-8504114CCA4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D31F8F8-12A8-5A4D-922E-24711609462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13684337"/>
              </p:ext>
            </p:extLst>
          </p:nvPr>
        </p:nvGraphicFramePr>
        <p:xfrm>
          <a:off x="6195332" y="1421435"/>
          <a:ext cx="5447393" cy="415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08DEF2E-C499-964D-A260-06C537BF7E87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931821011"/>
              </p:ext>
            </p:extLst>
          </p:nvPr>
        </p:nvGraphicFramePr>
        <p:xfrm>
          <a:off x="0" y="1578872"/>
          <a:ext cx="5900472" cy="405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AFA431A-43A8-490B-A0D8-72A2C9C86BCF}"/>
              </a:ext>
            </a:extLst>
          </p:cNvPr>
          <p:cNvSpPr txBox="1"/>
          <p:nvPr/>
        </p:nvSpPr>
        <p:spPr>
          <a:xfrm>
            <a:off x="1526179" y="5821127"/>
            <a:ext cx="3851363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lnSpc>
                <a:spcPct val="107000"/>
              </a:lnSpc>
              <a:spcAft>
                <a:spcPts val="800"/>
              </a:spcAft>
              <a:tabLst>
                <a:tab pos="1562100" algn="l"/>
              </a:tabLst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ource: 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Statistical Monitoring Report, 2019</a:t>
            </a:r>
            <a:endParaRPr lang="en-US" sz="12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2557" y="5821127"/>
            <a:ext cx="6096000" cy="2899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lnSpc>
                <a:spcPct val="107000"/>
              </a:lnSpc>
              <a:spcAft>
                <a:spcPts val="800"/>
              </a:spcAft>
              <a:tabLst>
                <a:tab pos="1562100" algn="l"/>
              </a:tabLst>
            </a:pP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Source: China Women's Development </a:t>
            </a:r>
            <a:r>
              <a:rPr lang="en-US" sz="12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 (2011-2020) </a:t>
            </a:r>
          </a:p>
        </p:txBody>
      </p:sp>
    </p:spTree>
    <p:extLst>
      <p:ext uri="{BB962C8B-B14F-4D97-AF65-F5344CB8AC3E}">
        <p14:creationId xmlns:p14="http://schemas.microsoft.com/office/powerpoint/2010/main" val="7065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8632B-9A08-41D8-B439-E7C183E7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68628-901D-49ED-B086-0EDA3ABA5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F40F50-4BE9-4496-A7A6-EDCFA595288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ECAEFC-D73F-4327-93B3-9916C988615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58185440"/>
              </p:ext>
            </p:extLst>
          </p:nvPr>
        </p:nvGraphicFramePr>
        <p:xfrm>
          <a:off x="5887724" y="1410125"/>
          <a:ext cx="582358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740988076"/>
              </p:ext>
            </p:extLst>
          </p:nvPr>
        </p:nvGraphicFramePr>
        <p:xfrm>
          <a:off x="0" y="1486715"/>
          <a:ext cx="5905499" cy="388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D7699BD-AB98-4542-9EF2-BE7A71D8D11C}"/>
              </a:ext>
            </a:extLst>
          </p:cNvPr>
          <p:cNvGrpSpPr/>
          <p:nvPr/>
        </p:nvGrpSpPr>
        <p:grpSpPr>
          <a:xfrm>
            <a:off x="3023697" y="5644374"/>
            <a:ext cx="6743879" cy="295794"/>
            <a:chOff x="2965081" y="5785703"/>
            <a:chExt cx="6743879" cy="2957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74BC8C-4164-44D1-94EF-A0142F39F48F}"/>
                </a:ext>
              </a:extLst>
            </p:cNvPr>
            <p:cNvSpPr/>
            <p:nvPr/>
          </p:nvSpPr>
          <p:spPr>
            <a:xfrm>
              <a:off x="2965081" y="5887630"/>
              <a:ext cx="168729" cy="141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85A90F-AD38-498B-8097-8B63EDEF16F8}"/>
                </a:ext>
              </a:extLst>
            </p:cNvPr>
            <p:cNvSpPr/>
            <p:nvPr/>
          </p:nvSpPr>
          <p:spPr>
            <a:xfrm>
              <a:off x="3985344" y="5887630"/>
              <a:ext cx="168729" cy="14151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CD9B0A2-986E-438E-AB4E-4D441780C71C}"/>
                </a:ext>
              </a:extLst>
            </p:cNvPr>
            <p:cNvCxnSpPr/>
            <p:nvPr/>
          </p:nvCxnSpPr>
          <p:spPr>
            <a:xfrm>
              <a:off x="7096209" y="5947501"/>
              <a:ext cx="457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977D22-72CC-4926-A80D-83A7929E8E19}"/>
                </a:ext>
              </a:extLst>
            </p:cNvPr>
            <p:cNvCxnSpPr/>
            <p:nvPr/>
          </p:nvCxnSpPr>
          <p:spPr>
            <a:xfrm>
              <a:off x="5114463" y="5947501"/>
              <a:ext cx="45720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358413-0F52-47CB-95D4-76EC796CC6AA}"/>
                </a:ext>
              </a:extLst>
            </p:cNvPr>
            <p:cNvSpPr txBox="1"/>
            <p:nvPr/>
          </p:nvSpPr>
          <p:spPr>
            <a:xfrm>
              <a:off x="3143198" y="5789658"/>
              <a:ext cx="783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Male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69B27A-43DC-4DEC-88B6-A95B0E4727B3}"/>
                </a:ext>
              </a:extLst>
            </p:cNvPr>
            <p:cNvSpPr txBox="1"/>
            <p:nvPr/>
          </p:nvSpPr>
          <p:spPr>
            <a:xfrm>
              <a:off x="4147131" y="5804498"/>
              <a:ext cx="10089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Female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FCAE04-184B-49F6-9155-57FA78EF846E}"/>
                </a:ext>
              </a:extLst>
            </p:cNvPr>
            <p:cNvSpPr txBox="1"/>
            <p:nvPr/>
          </p:nvSpPr>
          <p:spPr>
            <a:xfrm>
              <a:off x="5571662" y="5785703"/>
              <a:ext cx="15245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National Male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09DA1E-F2CF-4434-B1DE-F589316E0331}"/>
                </a:ext>
              </a:extLst>
            </p:cNvPr>
            <p:cNvSpPr txBox="1"/>
            <p:nvPr/>
          </p:nvSpPr>
          <p:spPr>
            <a:xfrm>
              <a:off x="7500612" y="5793612"/>
              <a:ext cx="22083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National Female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0878CF2-27AE-4806-AF91-89A3F12AC6DF}"/>
              </a:ext>
            </a:extLst>
          </p:cNvPr>
          <p:cNvSpPr txBox="1"/>
          <p:nvPr/>
        </p:nvSpPr>
        <p:spPr>
          <a:xfrm>
            <a:off x="903696" y="6183358"/>
            <a:ext cx="10003606" cy="27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562100" algn="l"/>
              </a:tabLs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100" i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Projected from National Census of 2001 and 2011    |    </a:t>
            </a:r>
            <a:r>
              <a:rPr lang="en-US" sz="1100" i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en-US" sz="1100" i="1" dirty="0">
                <a:ea typeface="Calibri" panose="020F0502020204030204" pitchFamily="34" charset="0"/>
                <a:cs typeface="Times New Roman" panose="02020603050405020304" pitchFamily="18" charset="0"/>
              </a:rPr>
              <a:t>Periodical Labour Survey Report 2021</a:t>
            </a:r>
            <a:endParaRPr lang="en-US" sz="11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2443" y="6183358"/>
            <a:ext cx="3285133" cy="273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8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Graphic spid="8" grpId="0" uiExpand="1">
        <p:bldSub>
          <a:bldChart bld="series"/>
        </p:bldSub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A092-D7CA-464F-8EDE-6E4B4156D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18403"/>
            <a:ext cx="11094720" cy="694481"/>
          </a:xfrm>
        </p:spPr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0922F-E062-42D8-AD6A-4840B43950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173E2E-A43A-4BD2-BCAD-BCD77C23DB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31123747"/>
              </p:ext>
            </p:extLst>
          </p:nvPr>
        </p:nvGraphicFramePr>
        <p:xfrm>
          <a:off x="0" y="1570383"/>
          <a:ext cx="6271591" cy="399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96DDBA9-39CA-7B47-B0AB-C86B6DECBE0D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600534417"/>
              </p:ext>
            </p:extLst>
          </p:nvPr>
        </p:nvGraphicFramePr>
        <p:xfrm>
          <a:off x="6165023" y="1225058"/>
          <a:ext cx="5927037" cy="438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EF28BDC-BDAB-4348-BA80-DD2C01A9B26D}"/>
              </a:ext>
            </a:extLst>
          </p:cNvPr>
          <p:cNvGrpSpPr/>
          <p:nvPr/>
        </p:nvGrpSpPr>
        <p:grpSpPr>
          <a:xfrm>
            <a:off x="9901083" y="5528350"/>
            <a:ext cx="2190977" cy="322617"/>
            <a:chOff x="2090057" y="5382985"/>
            <a:chExt cx="2190977" cy="3226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F4D0ED-15C9-499C-9536-2E302B4FAAA2}"/>
                </a:ext>
              </a:extLst>
            </p:cNvPr>
            <p:cNvSpPr/>
            <p:nvPr/>
          </p:nvSpPr>
          <p:spPr>
            <a:xfrm>
              <a:off x="2090057" y="5480957"/>
              <a:ext cx="168729" cy="141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C4B7B9-3B3B-4478-B1F0-87BCC2EA2A5A}"/>
                </a:ext>
              </a:extLst>
            </p:cNvPr>
            <p:cNvSpPr/>
            <p:nvPr/>
          </p:nvSpPr>
          <p:spPr>
            <a:xfrm>
              <a:off x="3110320" y="5480957"/>
              <a:ext cx="168729" cy="14151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A9494A-633C-4452-AE78-33024EEF8E27}"/>
                </a:ext>
              </a:extLst>
            </p:cNvPr>
            <p:cNvSpPr txBox="1"/>
            <p:nvPr/>
          </p:nvSpPr>
          <p:spPr>
            <a:xfrm>
              <a:off x="2268174" y="5382985"/>
              <a:ext cx="78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Men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179CD5-C73D-4615-8B01-7340E7CFB564}"/>
                </a:ext>
              </a:extLst>
            </p:cNvPr>
            <p:cNvSpPr txBox="1"/>
            <p:nvPr/>
          </p:nvSpPr>
          <p:spPr>
            <a:xfrm>
              <a:off x="3272107" y="5397825"/>
              <a:ext cx="1008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Women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3172540-F5E8-499E-A81B-DB947A7BF197}"/>
              </a:ext>
            </a:extLst>
          </p:cNvPr>
          <p:cNvSpPr txBox="1"/>
          <p:nvPr/>
        </p:nvSpPr>
        <p:spPr>
          <a:xfrm>
            <a:off x="548640" y="5743001"/>
            <a:ext cx="12070129" cy="867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Sources: </a:t>
            </a:r>
            <a:r>
              <a:rPr lang="en-US" sz="1200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2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National Informatics Centre (2021)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en-US" sz="12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https://www.india.gov.in/my-government/whos-who/mlasmlcs</a:t>
            </a:r>
            <a:r>
              <a:rPr lang="en-US" sz="12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2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https://assam.gov.in/about-us/395</a:t>
            </a:r>
            <a:r>
              <a:rPr lang="en-US" sz="12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2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https://arla.neva.gov.in/ContactDirectory/MenuContactDirec</a:t>
            </a:r>
            <a:r>
              <a:rPr lang="en-US" sz="12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2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https://prsindia.org/mlatrack?state=Uttarakhand</a:t>
            </a:r>
            <a:endParaRPr lang="en-US" sz="12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https://prsindia.org/mlatrack?state=Himachal%20Pradesh</a:t>
            </a:r>
            <a:r>
              <a:rPr lang="en-US" sz="12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200" i="1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9"/>
              </a:rPr>
              <a:t>https://www.sikkim.gov.in/departments/sikkim-legislative-assembly</a:t>
            </a:r>
            <a:endParaRPr lang="en-US" sz="12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0534" y="5967647"/>
            <a:ext cx="9720549" cy="8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Graphic spid="9" grpId="0" uiExpand="1">
        <p:bldSub>
          <a:bldChart bld="series"/>
        </p:bldSub>
      </p:bldGraphic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EF2C-CC24-411B-9038-473C8824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Pakistan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6B2E3-B3F4-463C-8AFA-EA7CD1515B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A99AC-C157-410B-A059-E685EADFB5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3955517-752C-49EA-83C2-34B00034A87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9646452"/>
              </p:ext>
            </p:extLst>
          </p:nvPr>
        </p:nvGraphicFramePr>
        <p:xfrm>
          <a:off x="6372456" y="1516380"/>
          <a:ext cx="5127521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C607014-A5A6-4EA6-BDCF-60E3CB9A00BE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799352618"/>
              </p:ext>
            </p:extLst>
          </p:nvPr>
        </p:nvGraphicFramePr>
        <p:xfrm>
          <a:off x="548640" y="1516380"/>
          <a:ext cx="523177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A0ABCD0-EAD5-4B8E-BA29-8651C684A29A}"/>
              </a:ext>
            </a:extLst>
          </p:cNvPr>
          <p:cNvGrpSpPr/>
          <p:nvPr/>
        </p:nvGrpSpPr>
        <p:grpSpPr>
          <a:xfrm>
            <a:off x="3160397" y="5378631"/>
            <a:ext cx="6743879" cy="326572"/>
            <a:chOff x="2090057" y="5379030"/>
            <a:chExt cx="6743879" cy="3265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9FA3F5-0843-4CB3-B0BD-6BA323A87963}"/>
                </a:ext>
              </a:extLst>
            </p:cNvPr>
            <p:cNvSpPr/>
            <p:nvPr/>
          </p:nvSpPr>
          <p:spPr>
            <a:xfrm>
              <a:off x="2090057" y="5480957"/>
              <a:ext cx="168729" cy="1415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311480-FD11-4A76-9D7E-835B61DC1ABC}"/>
                </a:ext>
              </a:extLst>
            </p:cNvPr>
            <p:cNvSpPr/>
            <p:nvPr/>
          </p:nvSpPr>
          <p:spPr>
            <a:xfrm>
              <a:off x="3110320" y="5480957"/>
              <a:ext cx="168729" cy="14151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BCAFD2-8BD4-49AA-BFC8-03A402963610}"/>
                </a:ext>
              </a:extLst>
            </p:cNvPr>
            <p:cNvCxnSpPr/>
            <p:nvPr/>
          </p:nvCxnSpPr>
          <p:spPr>
            <a:xfrm>
              <a:off x="6221185" y="5540828"/>
              <a:ext cx="457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662DEA-5CAA-44B9-B130-4552359DA86A}"/>
                </a:ext>
              </a:extLst>
            </p:cNvPr>
            <p:cNvCxnSpPr/>
            <p:nvPr/>
          </p:nvCxnSpPr>
          <p:spPr>
            <a:xfrm>
              <a:off x="4239439" y="5540828"/>
              <a:ext cx="457200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D343EC-3BB8-4A3D-8A78-2A81116C55B7}"/>
                </a:ext>
              </a:extLst>
            </p:cNvPr>
            <p:cNvSpPr txBox="1"/>
            <p:nvPr/>
          </p:nvSpPr>
          <p:spPr>
            <a:xfrm>
              <a:off x="2268174" y="5382985"/>
              <a:ext cx="7837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48B316-AAF8-4D46-A4E4-8ACD03728130}"/>
                </a:ext>
              </a:extLst>
            </p:cNvPr>
            <p:cNvSpPr txBox="1"/>
            <p:nvPr/>
          </p:nvSpPr>
          <p:spPr>
            <a:xfrm>
              <a:off x="3272107" y="5397825"/>
              <a:ext cx="10089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Female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4A2811-8A45-4552-9F1A-6E9A09C5834B}"/>
                </a:ext>
              </a:extLst>
            </p:cNvPr>
            <p:cNvSpPr txBox="1"/>
            <p:nvPr/>
          </p:nvSpPr>
          <p:spPr>
            <a:xfrm>
              <a:off x="4696638" y="5379030"/>
              <a:ext cx="1524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National Male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C2012-5E3F-4777-A23B-95468AC311E5}"/>
                </a:ext>
              </a:extLst>
            </p:cNvPr>
            <p:cNvSpPr txBox="1"/>
            <p:nvPr/>
          </p:nvSpPr>
          <p:spPr>
            <a:xfrm>
              <a:off x="6625588" y="5386939"/>
              <a:ext cx="2208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National Female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8D5B09D-C101-48AE-8D6C-117FF49124FF}"/>
              </a:ext>
            </a:extLst>
          </p:cNvPr>
          <p:cNvSpPr txBox="1"/>
          <p:nvPr/>
        </p:nvSpPr>
        <p:spPr>
          <a:xfrm>
            <a:off x="2963897" y="6037948"/>
            <a:ext cx="6101860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562100" algn="l"/>
              </a:tabLst>
            </a:pPr>
            <a:r>
              <a:rPr lang="en-US" sz="1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400" i="1" baseline="30000" dirty="0"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4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sz="1400" i="1" dirty="0"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ensus 2017   |   </a:t>
            </a:r>
            <a:r>
              <a:rPr lang="en-US" sz="14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i="1" baseline="30000" dirty="0">
                <a:ea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en-US" sz="1400" i="1" dirty="0">
                <a:ea typeface="Calibri" panose="020F0502020204030204" pitchFamily="34" charset="0"/>
                <a:cs typeface="Calibri" panose="020F0502020204030204" pitchFamily="34" charset="0"/>
              </a:rPr>
              <a:t>Labour Force Survey 2017</a:t>
            </a:r>
            <a:endParaRPr lang="en-US" sz="1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8914" y="6037948"/>
            <a:ext cx="3056843" cy="269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Graphic spid="11" grpId="0">
        <p:bldSub>
          <a:bldChart bld="series"/>
        </p:bldSub>
      </p:bldGraphic>
      <p:bldP spid="3" grpId="0" animBg="1"/>
    </p:bldLst>
  </p:timing>
</p:sld>
</file>

<file path=ppt/theme/theme1.xml><?xml version="1.0" encoding="utf-8"?>
<a:theme xmlns:a="http://schemas.openxmlformats.org/drawingml/2006/main" name="ICIMOD_Theme_Yellow">
  <a:themeElements>
    <a:clrScheme name="ICIMOD ">
      <a:dk1>
        <a:srgbClr val="333033"/>
      </a:dk1>
      <a:lt1>
        <a:srgbClr val="FFFFFF"/>
      </a:lt1>
      <a:dk2>
        <a:srgbClr val="A9A9A9"/>
      </a:dk2>
      <a:lt2>
        <a:srgbClr val="E7E6E6"/>
      </a:lt2>
      <a:accent1>
        <a:srgbClr val="056CB6"/>
      </a:accent1>
      <a:accent2>
        <a:srgbClr val="49B349"/>
      </a:accent2>
      <a:accent3>
        <a:srgbClr val="FDB714"/>
      </a:accent3>
      <a:accent4>
        <a:srgbClr val="ED1A3B"/>
      </a:accent4>
      <a:accent5>
        <a:srgbClr val="00ACC6"/>
      </a:accent5>
      <a:accent6>
        <a:srgbClr val="7F5B43"/>
      </a:accent6>
      <a:hlink>
        <a:srgbClr val="056CB6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IMOD_Theme_Yellow" id="{D57C900D-1724-4A98-95A2-5EAF9FC39C20}" vid="{FAABC096-AB05-4830-B8D2-3FFDF12CB4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leted xmlns="e520ac4c-80a7-4c6e-96b1-436afbcce6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289C444057DD448A611259FEADCD80" ma:contentTypeVersion="4" ma:contentTypeDescription="Create a new document." ma:contentTypeScope="" ma:versionID="eb2948c59ab26e6ac17dddac8b8f3188">
  <xsd:schema xmlns:xsd="http://www.w3.org/2001/XMLSchema" xmlns:xs="http://www.w3.org/2001/XMLSchema" xmlns:p="http://schemas.microsoft.com/office/2006/metadata/properties" xmlns:ns2="e520ac4c-80a7-4c6e-96b1-436afbcce648" targetNamespace="http://schemas.microsoft.com/office/2006/metadata/properties" ma:root="true" ma:fieldsID="1e1f9e5ee009b0bb66622182032367dc" ns2:_="">
    <xsd:import namespace="e520ac4c-80a7-4c6e-96b1-436afbcce648"/>
    <xsd:element name="properties">
      <xsd:complexType>
        <xsd:sequence>
          <xsd:element name="documentManagement">
            <xsd:complexType>
              <xsd:all>
                <xsd:element ref="ns2:Dele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0ac4c-80a7-4c6e-96b1-436afbcce648" elementFormDefault="qualified">
    <xsd:import namespace="http://schemas.microsoft.com/office/2006/documentManagement/types"/>
    <xsd:import namespace="http://schemas.microsoft.com/office/infopath/2007/PartnerControls"/>
    <xsd:element name="Deleted" ma:index="8" nillable="true" ma:displayName="Deleted" ma:internalName="Deleted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DD6558-4211-4578-9AD8-A7772EE1AB2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20ac4c-80a7-4c6e-96b1-436afbcce64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9DD5A11-4F03-45D8-95AC-9B02F34AB4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20ac4c-80a7-4c6e-96b1-436afbcce6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0DC314-F350-4AED-A202-D252F01E64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13728</TotalTime>
  <Words>495</Words>
  <Application>Microsoft Office PowerPoint</Application>
  <PresentationFormat>Widescreen</PresentationFormat>
  <Paragraphs>125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Source Serif Pro</vt:lpstr>
      <vt:lpstr>ICIMOD_Theme_Yellow</vt:lpstr>
      <vt:lpstr>An overview of gender gaps in the HKH</vt:lpstr>
      <vt:lpstr>PowerPoint Presentation</vt:lpstr>
      <vt:lpstr>Bangladesh</vt:lpstr>
      <vt:lpstr>Bangladesh</vt:lpstr>
      <vt:lpstr>China</vt:lpstr>
      <vt:lpstr>China</vt:lpstr>
      <vt:lpstr>India</vt:lpstr>
      <vt:lpstr>India</vt:lpstr>
      <vt:lpstr>Pakistan</vt:lpstr>
      <vt:lpstr>Pakistan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Mohd Abdul Fahad</dc:creator>
  <cp:lastModifiedBy>Binaya Pasakhala</cp:lastModifiedBy>
  <cp:revision>342</cp:revision>
  <dcterms:created xsi:type="dcterms:W3CDTF">2019-08-19T05:00:42Z</dcterms:created>
  <dcterms:modified xsi:type="dcterms:W3CDTF">2022-03-29T06:26:05Z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0x01010008289C444057DD448A611259FEADCD80</vt:lpwstr>
  </property>
</Properties>
</file>